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3" r:id="rId3"/>
    <p:sldId id="264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nzalez,Gail (DFPS)" initials="GG" lastIdx="2" clrIdx="0"/>
  <p:cmAuthor id="1" name="KROMREEH" initials="K" lastIdx="12" clrIdx="1"/>
  <p:cmAuthor id="2" name="Burstain,Jane (DFPS)" initials="B(" lastIdx="7" clrIdx="2"/>
  <p:cmAuthor id="3" name="Barton,Annick (DFPS)" initials="AB" lastIdx="2" clrIdx="3"/>
  <p:cmAuthor id="4" name="Strauser,Ann K. (DFPS)" initials="AKS" lastIdx="1" clrIdx="4"/>
  <p:cmAuthor id="5" name="Marshall,Anna L (DFPS)" initials="AnnaM" lastIdx="2" clrIdx="5"/>
  <p:cmAuthor id="6" name="Melissa Rosser" initials="MR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424A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35" autoAdjust="0"/>
  </p:normalViewPr>
  <p:slideViewPr>
    <p:cSldViewPr>
      <p:cViewPr varScale="1">
        <p:scale>
          <a:sx n="106" d="100"/>
          <a:sy n="106" d="100"/>
        </p:scale>
        <p:origin x="9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3576"/>
    </p:cViewPr>
  </p:sorterViewPr>
  <p:notesViewPr>
    <p:cSldViewPr showGuides="1">
      <p:cViewPr varScale="1">
        <p:scale>
          <a:sx n="61" d="100"/>
          <a:sy n="61" d="100"/>
        </p:scale>
        <p:origin x="3211" y="3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238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6" y="0"/>
            <a:ext cx="3043238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1C947522-5B4C-4402-9073-35A9DBC140C2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75"/>
            <a:ext cx="3043238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6" y="8842375"/>
            <a:ext cx="3043238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AF412D5A-AED7-4353-ACF7-E87462D5AE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87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5" tIns="46654" rIns="93305" bIns="46654" numCol="1" anchor="t" anchorCtr="0" compatLnSpc="1">
            <a:prstTxWarp prst="textNoShape">
              <a:avLst/>
            </a:prstTxWarp>
          </a:bodyPr>
          <a:lstStyle>
            <a:lvl1pPr defTabSz="933148"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531" y="1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5" tIns="46654" rIns="93305" bIns="46654" numCol="1" anchor="t" anchorCtr="0" compatLnSpc="1">
            <a:prstTxWarp prst="textNoShape">
              <a:avLst/>
            </a:prstTxWarp>
          </a:bodyPr>
          <a:lstStyle>
            <a:lvl1pPr algn="r" defTabSz="933148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7" y="4422459"/>
            <a:ext cx="5617208" cy="418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5" tIns="46654" rIns="93305" bIns="46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1739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5" tIns="46654" rIns="93305" bIns="46654" numCol="1" anchor="b" anchorCtr="0" compatLnSpc="1">
            <a:prstTxWarp prst="textNoShape">
              <a:avLst/>
            </a:prstTxWarp>
          </a:bodyPr>
          <a:lstStyle>
            <a:lvl1pPr defTabSz="933148"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531" y="8841739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5" tIns="46654" rIns="93305" bIns="46654" numCol="1" anchor="b" anchorCtr="0" compatLnSpc="1">
            <a:prstTxWarp prst="textNoShape">
              <a:avLst/>
            </a:prstTxWarp>
          </a:bodyPr>
          <a:lstStyle>
            <a:lvl1pPr algn="r" defTabSz="933148">
              <a:defRPr sz="1200"/>
            </a:lvl1pPr>
          </a:lstStyle>
          <a:p>
            <a:fld id="{66679588-CCB7-4567-86C3-77DF0A2E226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75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Joint meetings with region</a:t>
            </a:r>
            <a:r>
              <a:rPr lang="en-US" baseline="0" dirty="0" smtClean="0"/>
              <a:t>al CPS and Saint Francis leadership have begun, as well as meetings between Saint Francis and the Region 1 provider network.  </a:t>
            </a:r>
            <a:r>
              <a:rPr lang="en-US" dirty="0" smtClean="0"/>
              <a:t>Saint</a:t>
            </a:r>
            <a:r>
              <a:rPr lang="en-US" baseline="0" dirty="0" smtClean="0"/>
              <a:t> Francis plans to come to October PPP to give an update and overview of their SSCC model.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69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89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Received 21 responses.</a:t>
            </a:r>
            <a:r>
              <a:rPr lang="en-US" baseline="0" dirty="0" smtClean="0"/>
              <a:t> Team hasn’t had time yet to analyze.  Once we review/analyze, we will brief our executive leadership.  Results of the analysis will inform the updated implementation plan due in December 2019; releasing initial implementation plan in August.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59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Additional SSCC</a:t>
            </a:r>
            <a:r>
              <a:rPr lang="en-US" baseline="0" dirty="0" smtClean="0"/>
              <a:t> IT projects: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SSCC functionality in IMPACT: enhancements to support CBC stage II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Pre-bill for foster care payments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84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500"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E4C524-1224-4A94-AB1C-FD5F631B3A0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5" name="Line 4"/>
          <p:cNvSpPr>
            <a:spLocks noChangeShapeType="1"/>
          </p:cNvSpPr>
          <p:nvPr userDrawn="1"/>
        </p:nvSpPr>
        <p:spPr bwMode="auto">
          <a:xfrm>
            <a:off x="457200" y="5943600"/>
            <a:ext cx="8211152" cy="0"/>
          </a:xfrm>
          <a:prstGeom prst="line">
            <a:avLst/>
          </a:prstGeom>
          <a:noFill/>
          <a:ln w="50800" cmpd="sng">
            <a:solidFill>
              <a:srgbClr val="000066">
                <a:alpha val="8200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241" y="914401"/>
            <a:ext cx="4421536" cy="996270"/>
          </a:xfrm>
          <a:prstGeom prst="rect">
            <a:avLst/>
          </a:prstGeom>
        </p:spPr>
      </p:pic>
      <p:sp>
        <p:nvSpPr>
          <p:cNvPr id="16" name="Line 4"/>
          <p:cNvSpPr>
            <a:spLocks noChangeShapeType="1"/>
          </p:cNvSpPr>
          <p:nvPr userDrawn="1"/>
        </p:nvSpPr>
        <p:spPr bwMode="auto">
          <a:xfrm>
            <a:off x="457200" y="2016580"/>
            <a:ext cx="8211152" cy="0"/>
          </a:xfrm>
          <a:prstGeom prst="line">
            <a:avLst/>
          </a:prstGeom>
          <a:noFill/>
          <a:ln w="50800" cmpd="sng">
            <a:solidFill>
              <a:srgbClr val="000066">
                <a:alpha val="8200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219" userDrawn="1">
          <p15:clr>
            <a:srgbClr val="FBAE40"/>
          </p15:clr>
        </p15:guide>
        <p15:guide id="2" orient="horz" pos="432" userDrawn="1">
          <p15:clr>
            <a:srgbClr val="FBAE40"/>
          </p15:clr>
        </p15:guide>
        <p15:guide id="3" pos="4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6096000" cy="960438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76CA1-7E89-4140-86D4-2D4B40D2D7B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017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EDAA4-2C66-47E3-830A-6038E89C828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67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172200" cy="868362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1437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20C72-5B05-4446-B2D9-0A8BE9D707D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222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3714F-06A4-4F6E-AFE8-8784C31FEF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79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C21A6-0088-4395-92BB-DDD386B666D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010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559A1-5156-4E09-9C56-0F6B7545887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32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6026" y="228600"/>
            <a:ext cx="6781800" cy="96043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EB07B-AAE5-4835-8DA6-A98CE31C6E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91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E0E95-BAC9-4914-A03C-DBE64D68927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28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0"/>
            <a:ext cx="511175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535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35679-2FB8-4131-AD0F-1B10585D7FA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332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1D8A5-EB18-45F8-B033-1BDDAAB1F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04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5413" y="304800"/>
            <a:ext cx="6097587" cy="768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498" y="1347944"/>
            <a:ext cx="8229600" cy="4640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42CCA4-D7A7-4900-84B1-7B9BCFFDA573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3499" name="Line 4"/>
          <p:cNvSpPr>
            <a:spLocks noChangeShapeType="1"/>
          </p:cNvSpPr>
          <p:nvPr userDrawn="1"/>
        </p:nvSpPr>
        <p:spPr bwMode="auto">
          <a:xfrm>
            <a:off x="533400" y="6172200"/>
            <a:ext cx="8211152" cy="0"/>
          </a:xfrm>
          <a:prstGeom prst="line">
            <a:avLst/>
          </a:prstGeom>
          <a:noFill/>
          <a:ln w="50800" cmpd="sng">
            <a:solidFill>
              <a:srgbClr val="000066">
                <a:alpha val="8200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2" name="Line 4"/>
          <p:cNvSpPr>
            <a:spLocks noChangeShapeType="1"/>
          </p:cNvSpPr>
          <p:nvPr userDrawn="1"/>
        </p:nvSpPr>
        <p:spPr bwMode="auto">
          <a:xfrm>
            <a:off x="533400" y="1143000"/>
            <a:ext cx="8211152" cy="0"/>
          </a:xfrm>
          <a:prstGeom prst="line">
            <a:avLst/>
          </a:prstGeom>
          <a:noFill/>
          <a:ln w="50800" cmpd="sng">
            <a:solidFill>
              <a:srgbClr val="000066">
                <a:alpha val="8200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413460"/>
            <a:ext cx="1885771" cy="4247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680" userDrawn="1">
          <p15:clr>
            <a:srgbClr val="F26B43"/>
          </p15:clr>
        </p15:guide>
        <p15:guide id="2" orient="horz" pos="192" userDrawn="1">
          <p15:clr>
            <a:srgbClr val="F26B43"/>
          </p15:clr>
        </p15:guide>
        <p15:guide id="3" orient="horz" pos="576" userDrawn="1">
          <p15:clr>
            <a:srgbClr val="F26B43"/>
          </p15:clr>
        </p15:guide>
        <p15:guide id="4" pos="3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58" y="1371600"/>
            <a:ext cx="7619999" cy="239553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CBC Implementation Updates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A701-A906-4536-802C-7FE25060F8AC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785" y="2362200"/>
            <a:ext cx="5987143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32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Stage I with Region 3B, due to start Stage II startup in September 2019, target a March 2020 go-live</a:t>
            </a:r>
          </a:p>
          <a:p>
            <a:r>
              <a:rPr lang="en-US" dirty="0" smtClean="0"/>
              <a:t>Stage 1 Operational with 2Ingage in Region 2</a:t>
            </a:r>
          </a:p>
          <a:p>
            <a:r>
              <a:rPr lang="en-US" dirty="0" smtClean="0"/>
              <a:t>Stage 1 Operational with Family Tapestry in Bexar County</a:t>
            </a:r>
          </a:p>
          <a:p>
            <a:r>
              <a:rPr lang="en-US" dirty="0" smtClean="0"/>
              <a:t>Rider 21 Report release August 1,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407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 3B Q3 performance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B07B-AAE5-4835-8DA6-A98CE31C6EA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1371600"/>
            <a:ext cx="4335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Region 3b FY 19 Quarter 3 Performance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4825" y="1347788"/>
          <a:ext cx="7630865" cy="3450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2267"/>
                <a:gridCol w="2388796"/>
                <a:gridCol w="1499802"/>
              </a:tblGrid>
              <a:tr h="615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Performance Measure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effectLst/>
                        </a:rPr>
                        <a:t>Baseline Target </a:t>
                      </a:r>
                    </a:p>
                    <a:p>
                      <a:pPr algn="ctr" fontAlgn="b"/>
                      <a:r>
                        <a:rPr lang="en-US" sz="1500" b="1" u="none" strike="noStrike" dirty="0" smtClean="0">
                          <a:effectLst/>
                        </a:rPr>
                        <a:t>(FY16-17 Average)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effectLst/>
                        </a:rPr>
                        <a:t>FY19Q3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903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Safe in Foster Care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99.7%</a:t>
                      </a:r>
                      <a:endParaRPr lang="en-US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6903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SSCC Foster Care placements per child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1.49</a:t>
                      </a:r>
                      <a:endParaRPr lang="en-US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1.40</a:t>
                      </a:r>
                      <a:endParaRPr lang="en-US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293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paid Foster Care days in Family Foster Homes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75.4%</a:t>
                      </a:r>
                      <a:endParaRPr lang="en-US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80.5%</a:t>
                      </a:r>
                      <a:endParaRPr lang="en-US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293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children placed within 50 miles of their home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74.1%</a:t>
                      </a:r>
                      <a:endParaRPr lang="en-US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75.5%</a:t>
                      </a:r>
                    </a:p>
                  </a:txBody>
                  <a:tcPr marL="68580" marR="68580" marT="0" marB="0" anchor="ctr"/>
                </a:tc>
              </a:tr>
              <a:tr h="60890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cases where all siblings are placed together (on last day of performance period)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63.0%</a:t>
                      </a:r>
                      <a:endParaRPr lang="en-US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64.3%</a:t>
                      </a:r>
                      <a:endParaRPr lang="en-US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41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youth turning 18 who have completed PAL Life Skills Training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90.6%</a:t>
                      </a:r>
                      <a:endParaRPr lang="en-US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100.0%</a:t>
                      </a:r>
                      <a:endParaRPr lang="en-US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757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9213" y="0"/>
            <a:ext cx="7200900" cy="1485900"/>
          </a:xfrm>
        </p:spPr>
        <p:txBody>
          <a:bodyPr/>
          <a:lstStyle/>
          <a:p>
            <a:r>
              <a:rPr lang="en-US" dirty="0" smtClean="0"/>
              <a:t>Region 1 CBC Update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85900"/>
            <a:ext cx="72009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June 2019, DFPS awarded a CBC contract to </a:t>
            </a:r>
            <a:r>
              <a:rPr lang="en-US" sz="3200" b="1" dirty="0" smtClean="0"/>
              <a:t>Saint Francis Community Services in Texas, Inc. </a:t>
            </a:r>
          </a:p>
          <a:p>
            <a:r>
              <a:rPr lang="en-US" sz="3200" dirty="0" smtClean="0"/>
              <a:t>CBC contract was effective July 1, 2019 </a:t>
            </a:r>
          </a:p>
          <a:p>
            <a:r>
              <a:rPr lang="en-US" sz="3200" dirty="0" smtClean="0"/>
              <a:t>6-month start-up period &amp; readiness activities have begun</a:t>
            </a:r>
          </a:p>
          <a:p>
            <a:r>
              <a:rPr lang="en-US" sz="3200" dirty="0" smtClean="0"/>
              <a:t>Anticipate go-live in January 2020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A701-A906-4536-802C-7FE25060F8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8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2770" y="-16565"/>
            <a:ext cx="7200900" cy="1485900"/>
          </a:xfrm>
        </p:spPr>
        <p:txBody>
          <a:bodyPr/>
          <a:lstStyle/>
          <a:p>
            <a:r>
              <a:rPr lang="en-US" dirty="0" smtClean="0"/>
              <a:t>Region 8b CBC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809" y="1318738"/>
            <a:ext cx="7200900" cy="515798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RFA released on May 2, 2019</a:t>
            </a:r>
          </a:p>
          <a:p>
            <a:r>
              <a:rPr lang="en-US" sz="3600" dirty="0" smtClean="0"/>
              <a:t>RFA closes on August 2, 2019</a:t>
            </a:r>
          </a:p>
          <a:p>
            <a:r>
              <a:rPr lang="en-US" sz="3600" dirty="0" smtClean="0"/>
              <a:t>Evaluation of bids to begin in August</a:t>
            </a:r>
          </a:p>
          <a:p>
            <a:r>
              <a:rPr lang="en-US" sz="3600" dirty="0" smtClean="0"/>
              <a:t>Contract execution anticipated in September-October</a:t>
            </a:r>
          </a:p>
          <a:p>
            <a:r>
              <a:rPr lang="en-US" sz="3600" dirty="0" smtClean="0"/>
              <a:t>Anticipated go-live in April 2020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A701-A906-4536-802C-7FE25060F8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6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for Information (RFI)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200900" cy="4167386"/>
          </a:xfrm>
        </p:spPr>
        <p:txBody>
          <a:bodyPr>
            <a:noAutofit/>
          </a:bodyPr>
          <a:lstStyle/>
          <a:p>
            <a:r>
              <a:rPr lang="en-US" sz="2800" dirty="0" smtClean="0"/>
              <a:t>RFI released on May 30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and closed on June 30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21 responses received</a:t>
            </a:r>
          </a:p>
          <a:p>
            <a:pPr lvl="1"/>
            <a:r>
              <a:rPr lang="en-US" sz="2800" dirty="0" err="1" smtClean="0"/>
              <a:t>Collaboratives</a:t>
            </a:r>
            <a:r>
              <a:rPr lang="en-US" sz="2800" dirty="0" smtClean="0"/>
              <a:t>/Steering Committees</a:t>
            </a:r>
          </a:p>
          <a:p>
            <a:pPr lvl="1"/>
            <a:r>
              <a:rPr lang="en-US" sz="2800" dirty="0" smtClean="0"/>
              <a:t>Residential Providers</a:t>
            </a:r>
          </a:p>
          <a:p>
            <a:pPr lvl="1"/>
            <a:r>
              <a:rPr lang="en-US" sz="2800" dirty="0" smtClean="0"/>
              <a:t>Community Service Providers</a:t>
            </a:r>
          </a:p>
          <a:p>
            <a:pPr lvl="1"/>
            <a:r>
              <a:rPr lang="en-US" sz="2800" dirty="0" smtClean="0"/>
              <a:t>CASA</a:t>
            </a:r>
          </a:p>
          <a:p>
            <a:pPr lvl="1"/>
            <a:r>
              <a:rPr lang="en-US" sz="2800" dirty="0" smtClean="0"/>
              <a:t>Judiciary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A701-A906-4536-802C-7FE25060F8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9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74638"/>
            <a:ext cx="4876800" cy="868362"/>
          </a:xfrm>
        </p:spPr>
        <p:txBody>
          <a:bodyPr/>
          <a:lstStyle/>
          <a:p>
            <a:r>
              <a:rPr lang="en-US" dirty="0" smtClean="0"/>
              <a:t>Data Access &amp; Standards Governance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200900" cy="4167386"/>
          </a:xfrm>
        </p:spPr>
        <p:txBody>
          <a:bodyPr>
            <a:noAutofit/>
          </a:bodyPr>
          <a:lstStyle/>
          <a:p>
            <a:r>
              <a:rPr lang="en-US" sz="2400" dirty="0"/>
              <a:t>Work continues to </a:t>
            </a:r>
            <a:r>
              <a:rPr lang="en-US" sz="2400" dirty="0" smtClean="0"/>
              <a:t>establish </a:t>
            </a:r>
            <a:r>
              <a:rPr lang="en-US" sz="2400" dirty="0"/>
              <a:t>a two-way data exchange with SSCCs</a:t>
            </a:r>
          </a:p>
          <a:p>
            <a:r>
              <a:rPr lang="en-US" sz="2400" dirty="0" smtClean="0"/>
              <a:t>Switch </a:t>
            </a:r>
            <a:r>
              <a:rPr lang="en-US" sz="2400" dirty="0"/>
              <a:t>from IMPACT Legacy to IMPACT R2 Platform </a:t>
            </a:r>
            <a:r>
              <a:rPr lang="en-US" sz="2400" dirty="0" smtClean="0"/>
              <a:t>completed</a:t>
            </a:r>
          </a:p>
          <a:p>
            <a:r>
              <a:rPr lang="en-US" sz="2400" dirty="0" smtClean="0"/>
              <a:t>Testing two-way data exchange with OCOK underway</a:t>
            </a:r>
          </a:p>
          <a:p>
            <a:pPr lvl="1"/>
            <a:r>
              <a:rPr lang="en-US" sz="2400" dirty="0" smtClean="0"/>
              <a:t>SSCC referral</a:t>
            </a:r>
          </a:p>
          <a:p>
            <a:pPr lvl="1"/>
            <a:r>
              <a:rPr lang="en-US" sz="2400" dirty="0" smtClean="0"/>
              <a:t>Common Application (short form)</a:t>
            </a:r>
          </a:p>
          <a:p>
            <a:pPr lvl="1"/>
            <a:r>
              <a:rPr lang="en-US" sz="2400" dirty="0" smtClean="0"/>
              <a:t>Child placement information</a:t>
            </a:r>
          </a:p>
          <a:p>
            <a:pPr lvl="1"/>
            <a:r>
              <a:rPr lang="en-US" sz="2400" dirty="0" smtClean="0"/>
              <a:t>Child plan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A701-A906-4536-802C-7FE25060F8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1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68425"/>
            <a:ext cx="72009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Regions 3b and 2 site visits completed</a:t>
            </a:r>
          </a:p>
          <a:p>
            <a:r>
              <a:rPr lang="en-US" sz="2400" dirty="0" smtClean="0"/>
              <a:t>Region 8a site visit planned for August</a:t>
            </a:r>
          </a:p>
          <a:p>
            <a:r>
              <a:rPr lang="en-US" sz="2400" dirty="0" smtClean="0"/>
              <a:t>Beginning preparation for Region 1 site visit</a:t>
            </a:r>
          </a:p>
          <a:p>
            <a:r>
              <a:rPr lang="en-US" sz="2400" dirty="0" smtClean="0"/>
              <a:t>Preliminary findings due at end of August 2019</a:t>
            </a:r>
          </a:p>
          <a:p>
            <a:r>
              <a:rPr lang="en-US" sz="2400" dirty="0" smtClean="0"/>
              <a:t>Surveys to local stakeholders</a:t>
            </a:r>
          </a:p>
          <a:p>
            <a:r>
              <a:rPr lang="en-US" sz="2400" dirty="0" smtClean="0"/>
              <a:t>Interviews and focus groups:</a:t>
            </a:r>
          </a:p>
          <a:p>
            <a:pPr lvl="1"/>
            <a:r>
              <a:rPr lang="en-US" sz="2400" dirty="0" smtClean="0"/>
              <a:t>SSCCs</a:t>
            </a:r>
          </a:p>
          <a:p>
            <a:pPr lvl="1"/>
            <a:r>
              <a:rPr lang="en-US" sz="2400" dirty="0" smtClean="0"/>
              <a:t>CPS supervisors and caseworkers</a:t>
            </a:r>
          </a:p>
          <a:p>
            <a:pPr lvl="1"/>
            <a:r>
              <a:rPr lang="en-US" sz="2400" dirty="0" smtClean="0"/>
              <a:t>CPS leadership</a:t>
            </a:r>
          </a:p>
          <a:p>
            <a:pPr lvl="1"/>
            <a:r>
              <a:rPr lang="en-US" sz="2400" dirty="0" smtClean="0"/>
              <a:t>CASA</a:t>
            </a:r>
          </a:p>
          <a:p>
            <a:pPr lvl="1"/>
            <a:r>
              <a:rPr lang="en-US" sz="2400" dirty="0" smtClean="0"/>
              <a:t>Attorneys</a:t>
            </a:r>
          </a:p>
          <a:p>
            <a:pPr lvl="1"/>
            <a:r>
              <a:rPr lang="en-US" sz="2400" dirty="0" smtClean="0"/>
              <a:t>Providers</a:t>
            </a:r>
          </a:p>
          <a:p>
            <a:pPr lvl="1"/>
            <a:r>
              <a:rPr lang="en-US" sz="2400" dirty="0" smtClean="0"/>
              <a:t>Foster Parents</a:t>
            </a:r>
          </a:p>
          <a:p>
            <a:pPr lvl="1"/>
            <a:r>
              <a:rPr lang="en-US" sz="2400" dirty="0" smtClean="0"/>
              <a:t>Youth</a:t>
            </a:r>
          </a:p>
          <a:p>
            <a:pPr lvl="1"/>
            <a:r>
              <a:rPr lang="en-US" sz="2400" dirty="0" smtClean="0"/>
              <a:t>Judges</a:t>
            </a:r>
          </a:p>
          <a:p>
            <a:pPr marL="530352" lvl="1" indent="0">
              <a:buNone/>
            </a:pPr>
            <a:endParaRPr lang="en-US" sz="2400" dirty="0" smtClean="0"/>
          </a:p>
          <a:p>
            <a:pPr marL="530352" lvl="1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A701-A906-4536-802C-7FE25060F8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0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E3E44F7-EA43-49E8-B0A6-99A2AE0058EA}" vid="{48C317FD-1FBA-49D3-8F07-C4ED21E74B7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CPS_PPT_Template</Template>
  <TotalTime>13</TotalTime>
  <Words>479</Words>
  <Application>Microsoft Office PowerPoint</Application>
  <PresentationFormat>On-screen Show (4:3)</PresentationFormat>
  <Paragraphs>90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1_Default Design</vt:lpstr>
      <vt:lpstr>CBC Implementation Updates </vt:lpstr>
      <vt:lpstr>Current Operations</vt:lpstr>
      <vt:lpstr>Region 3B Q3 performance</vt:lpstr>
      <vt:lpstr>Region 1 CBC Update </vt:lpstr>
      <vt:lpstr>Region 8b CBC Update</vt:lpstr>
      <vt:lpstr>Request for Information (RFI)</vt:lpstr>
      <vt:lpstr>Data Access &amp; Standards Governance Council</vt:lpstr>
      <vt:lpstr>Process Evaluation</vt:lpstr>
    </vt:vector>
  </TitlesOfParts>
  <Company>DFPS</Company>
  <LinksUpToDate>false</LinksUpToDate>
  <SharedDoc>false</SharedDoc>
  <HyperlinkBase>http://www.dfps.state.tx.us/About_DFPS/Reports_and_Presentations/Agencywide/documents/2016/2016-07-12-DFPS_Presentation_HHS.pptx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CBC Implementation Updates</dc:title>
  <dc:subject>DFPS Overview and Status</dc:subject>
  <dc:creator>Meighan,Ty (DFPS)</dc:creator>
  <cp:lastModifiedBy>Gomez,Cheryl L (DFPS)</cp:lastModifiedBy>
  <cp:revision>3</cp:revision>
  <cp:lastPrinted>2016-07-08T14:48:22Z</cp:lastPrinted>
  <dcterms:created xsi:type="dcterms:W3CDTF">2019-07-29T00:47:11Z</dcterms:created>
  <dcterms:modified xsi:type="dcterms:W3CDTF">2019-08-07T14:12:29Z</dcterms:modified>
  <cp:category>Agencywide Reports and Presentations</cp:category>
</cp:coreProperties>
</file>