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9"/>
  </p:notesMasterIdLst>
  <p:handoutMasterIdLst>
    <p:handoutMasterId r:id="rId20"/>
  </p:handoutMasterIdLst>
  <p:sldIdLst>
    <p:sldId id="256" r:id="rId2"/>
    <p:sldId id="272" r:id="rId3"/>
    <p:sldId id="258" r:id="rId4"/>
    <p:sldId id="273" r:id="rId5"/>
    <p:sldId id="274" r:id="rId6"/>
    <p:sldId id="276" r:id="rId7"/>
    <p:sldId id="277" r:id="rId8"/>
    <p:sldId id="278" r:id="rId9"/>
    <p:sldId id="279" r:id="rId10"/>
    <p:sldId id="280" r:id="rId11"/>
    <p:sldId id="281" r:id="rId12"/>
    <p:sldId id="282" r:id="rId13"/>
    <p:sldId id="283" r:id="rId14"/>
    <p:sldId id="284" r:id="rId15"/>
    <p:sldId id="285" r:id="rId16"/>
    <p:sldId id="286" r:id="rId17"/>
    <p:sldId id="287"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9432697A-C59E-410A-B1CD-B873698E07AB}">
          <p14:sldIdLst>
            <p14:sldId id="256"/>
            <p14:sldId id="272"/>
            <p14:sldId id="258"/>
            <p14:sldId id="273"/>
            <p14:sldId id="274"/>
            <p14:sldId id="276"/>
            <p14:sldId id="277"/>
            <p14:sldId id="278"/>
            <p14:sldId id="279"/>
            <p14:sldId id="280"/>
            <p14:sldId id="281"/>
            <p14:sldId id="282"/>
            <p14:sldId id="283"/>
            <p14:sldId id="284"/>
            <p14:sldId id="285"/>
            <p14:sldId id="286"/>
            <p14:sldId id="287"/>
          </p14:sldIdLst>
        </p14:section>
        <p14:section name="Untitled Section" id="{864B4C4C-8E99-4294-AE9B-46272DF7B33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zalez,Gail (DFPS)" initials="GG" lastIdx="2" clrIdx="0"/>
  <p:cmAuthor id="1" name="KROMREEH" initials="K" lastIdx="12" clrIdx="1"/>
  <p:cmAuthor id="2" name="Burstain,Jane (DFPS)" initials="B(" lastIdx="7" clrIdx="2"/>
  <p:cmAuthor id="3" name="Barton,Annick (DFPS)" initials="AB" lastIdx="2" clrIdx="3"/>
  <p:cmAuthor id="4" name="Strauser,Ann K. (DFPS)" initials="AKS" lastIdx="1" clrIdx="4"/>
  <p:cmAuthor id="5" name="Marshall,Anna L (DFPS)" initials="AnnaM" lastIdx="2" clrIdx="5"/>
  <p:cmAuthor id="6" name="Melissa Rosser" initials="MR"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424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85090" autoAdjust="0"/>
  </p:normalViewPr>
  <p:slideViewPr>
    <p:cSldViewPr>
      <p:cViewPr varScale="1">
        <p:scale>
          <a:sx n="89" d="100"/>
          <a:sy n="89" d="100"/>
        </p:scale>
        <p:origin x="2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3576"/>
    </p:cViewPr>
  </p:sorterViewPr>
  <p:notesViewPr>
    <p:cSldViewPr showGuides="1">
      <p:cViewPr varScale="1">
        <p:scale>
          <a:sx n="87" d="100"/>
          <a:sy n="87" d="100"/>
        </p:scale>
        <p:origin x="379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8276" y="0"/>
            <a:ext cx="3043238" cy="465138"/>
          </a:xfrm>
          <a:prstGeom prst="rect">
            <a:avLst/>
          </a:prstGeom>
        </p:spPr>
        <p:txBody>
          <a:bodyPr vert="horz" lIns="91429" tIns="45714" rIns="91429" bIns="45714" rtlCol="0"/>
          <a:lstStyle>
            <a:lvl1pPr algn="r">
              <a:defRPr sz="1200"/>
            </a:lvl1pPr>
          </a:lstStyle>
          <a:p>
            <a:fld id="{1C947522-5B4C-4402-9073-35A9DBC140C2}" type="datetimeFigureOut">
              <a:rPr lang="en-US" smtClean="0"/>
              <a:t>8/12/2019</a:t>
            </a:fld>
            <a:endParaRPr lang="en-US" dirty="0"/>
          </a:p>
        </p:txBody>
      </p:sp>
      <p:sp>
        <p:nvSpPr>
          <p:cNvPr id="4" name="Footer Placeholder 3"/>
          <p:cNvSpPr>
            <a:spLocks noGrp="1"/>
          </p:cNvSpPr>
          <p:nvPr>
            <p:ph type="ftr" sz="quarter" idx="2"/>
          </p:nvPr>
        </p:nvSpPr>
        <p:spPr>
          <a:xfrm>
            <a:off x="1" y="8842375"/>
            <a:ext cx="3043238"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6" y="8842375"/>
            <a:ext cx="3043238" cy="465138"/>
          </a:xfrm>
          <a:prstGeom prst="rect">
            <a:avLst/>
          </a:prstGeom>
        </p:spPr>
        <p:txBody>
          <a:bodyPr vert="horz" lIns="91429" tIns="45714" rIns="91429" bIns="45714" rtlCol="0" anchor="b"/>
          <a:lstStyle>
            <a:lvl1pPr algn="r">
              <a:defRPr sz="1200"/>
            </a:lvl1pPr>
          </a:lstStyle>
          <a:p>
            <a:fld id="{AF412D5A-AED7-4353-ACF7-E87462D5AE69}" type="slidenum">
              <a:rPr lang="en-US" smtClean="0"/>
              <a:t>‹#›</a:t>
            </a:fld>
            <a:endParaRPr lang="en-US" dirty="0"/>
          </a:p>
        </p:txBody>
      </p:sp>
    </p:spTree>
    <p:extLst>
      <p:ext uri="{BB962C8B-B14F-4D97-AF65-F5344CB8AC3E}">
        <p14:creationId xmlns:p14="http://schemas.microsoft.com/office/powerpoint/2010/main" val="2097887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defTabSz="933148">
              <a:defRPr sz="1200"/>
            </a:lvl1pPr>
          </a:lstStyle>
          <a:p>
            <a:endParaRPr lang="en-US" dirty="0"/>
          </a:p>
        </p:txBody>
      </p:sp>
      <p:sp>
        <p:nvSpPr>
          <p:cNvPr id="4099" name="Rectangle 3"/>
          <p:cNvSpPr>
            <a:spLocks noGrp="1" noChangeArrowheads="1"/>
          </p:cNvSpPr>
          <p:nvPr>
            <p:ph type="dt" idx="1"/>
          </p:nvPr>
        </p:nvSpPr>
        <p:spPr bwMode="auto">
          <a:xfrm>
            <a:off x="397753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algn="r" defTabSz="933148">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947"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defTabSz="933148">
              <a:defRPr sz="1200"/>
            </a:lvl1pPr>
          </a:lstStyle>
          <a:p>
            <a:endParaRPr lang="en-US" dirty="0"/>
          </a:p>
        </p:txBody>
      </p:sp>
      <p:sp>
        <p:nvSpPr>
          <p:cNvPr id="4103" name="Rectangle 7"/>
          <p:cNvSpPr>
            <a:spLocks noGrp="1" noChangeArrowheads="1"/>
          </p:cNvSpPr>
          <p:nvPr>
            <p:ph type="sldNum" sz="quarter" idx="5"/>
          </p:nvPr>
        </p:nvSpPr>
        <p:spPr bwMode="auto">
          <a:xfrm>
            <a:off x="397753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algn="r" defTabSz="933148">
              <a:defRPr sz="1200"/>
            </a:lvl1pPr>
          </a:lstStyle>
          <a:p>
            <a:fld id="{66679588-CCB7-4567-86C3-77DF0A2E2269}" type="slidenum">
              <a:rPr lang="en-US"/>
              <a:pPr/>
              <a:t>‹#›</a:t>
            </a:fld>
            <a:endParaRPr lang="en-US" dirty="0"/>
          </a:p>
        </p:txBody>
      </p:sp>
    </p:spTree>
    <p:extLst>
      <p:ext uri="{BB962C8B-B14F-4D97-AF65-F5344CB8AC3E}">
        <p14:creationId xmlns:p14="http://schemas.microsoft.com/office/powerpoint/2010/main" val="2387775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679588-CCB7-4567-86C3-77DF0A2E2269}" type="slidenum">
              <a:rPr lang="en-US" smtClean="0"/>
              <a:pPr/>
              <a:t>16</a:t>
            </a:fld>
            <a:endParaRPr lang="en-US" dirty="0"/>
          </a:p>
        </p:txBody>
      </p:sp>
    </p:spTree>
    <p:extLst>
      <p:ext uri="{BB962C8B-B14F-4D97-AF65-F5344CB8AC3E}">
        <p14:creationId xmlns:p14="http://schemas.microsoft.com/office/powerpoint/2010/main" val="1624056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130425"/>
            <a:ext cx="7772400" cy="1470025"/>
          </a:xfrm>
        </p:spPr>
        <p:txBody>
          <a:bodyPr/>
          <a:lstStyle>
            <a:lvl1pPr algn="ctr">
              <a:defRPr sz="3500">
                <a:latin typeface="Calibri" pitchFamily="34" charset="0"/>
                <a:cs typeface="Calibri" pitchFamily="34" charset="0"/>
              </a:defRPr>
            </a:lvl1pPr>
          </a:lstStyle>
          <a:p>
            <a:pPr lvl="0"/>
            <a:r>
              <a:rPr lang="en-US" noProof="0" smtClean="0"/>
              <a:t>Click to edit Master title style</a:t>
            </a:r>
            <a:endParaRPr lang="en-US" noProof="0" dirty="0" smtClean="0"/>
          </a:p>
        </p:txBody>
      </p:sp>
      <p:sp>
        <p:nvSpPr>
          <p:cNvPr id="65539" name="Rectangle 3"/>
          <p:cNvSpPr>
            <a:spLocks noGrp="1" noChangeArrowheads="1"/>
          </p:cNvSpPr>
          <p:nvPr>
            <p:ph type="subTitle" idx="1"/>
          </p:nvPr>
        </p:nvSpPr>
        <p:spPr>
          <a:xfrm>
            <a:off x="1371600" y="3886200"/>
            <a:ext cx="6400800" cy="1752600"/>
          </a:xfrm>
        </p:spPr>
        <p:txBody>
          <a:bodyPr/>
          <a:lstStyle>
            <a:lvl1pPr marL="0" indent="0" algn="ctr">
              <a:buFontTx/>
              <a:buNone/>
              <a:defRPr>
                <a:latin typeface="Calibri" pitchFamily="34" charset="0"/>
                <a:cs typeface="Calibri" pitchFamily="34" charset="0"/>
              </a:defRPr>
            </a:lvl1pPr>
          </a:lstStyle>
          <a:p>
            <a:pPr lvl="0"/>
            <a:r>
              <a:rPr lang="en-US" noProof="0" smtClean="0"/>
              <a:t>Click to edit Master subtitle style</a:t>
            </a:r>
            <a:endParaRPr lang="en-US" noProof="0" dirty="0" smtClean="0"/>
          </a:p>
        </p:txBody>
      </p:sp>
      <p:sp>
        <p:nvSpPr>
          <p:cNvPr id="65540" name="Rectangle 4"/>
          <p:cNvSpPr>
            <a:spLocks noGrp="1" noChangeArrowheads="1"/>
          </p:cNvSpPr>
          <p:nvPr>
            <p:ph type="dt" sz="half" idx="2"/>
          </p:nvPr>
        </p:nvSpPr>
        <p:spPr/>
        <p:txBody>
          <a:bodyPr/>
          <a:lstStyle>
            <a:lvl1pPr>
              <a:defRPr>
                <a:latin typeface="Calibri" pitchFamily="34" charset="0"/>
                <a:cs typeface="Calibri" pitchFamily="34" charset="0"/>
              </a:defRPr>
            </a:lvl1pPr>
          </a:lstStyle>
          <a:p>
            <a:endParaRPr lang="en-US" dirty="0"/>
          </a:p>
        </p:txBody>
      </p:sp>
      <p:sp>
        <p:nvSpPr>
          <p:cNvPr id="65541" name="Rectangle 5"/>
          <p:cNvSpPr>
            <a:spLocks noGrp="1" noChangeArrowheads="1"/>
          </p:cNvSpPr>
          <p:nvPr>
            <p:ph type="ftr" sz="quarter" idx="3"/>
          </p:nvPr>
        </p:nvSpPr>
        <p:spPr/>
        <p:txBody>
          <a:bodyPr/>
          <a:lstStyle>
            <a:lvl1pPr>
              <a:defRPr>
                <a:latin typeface="Calibri" pitchFamily="34" charset="0"/>
                <a:cs typeface="Calibri" pitchFamily="34" charset="0"/>
              </a:defRPr>
            </a:lvl1pPr>
          </a:lstStyle>
          <a:p>
            <a:endParaRPr lang="en-US" dirty="0"/>
          </a:p>
        </p:txBody>
      </p:sp>
      <p:sp>
        <p:nvSpPr>
          <p:cNvPr id="65542" name="Rectangle 6"/>
          <p:cNvSpPr>
            <a:spLocks noGrp="1" noChangeArrowheads="1"/>
          </p:cNvSpPr>
          <p:nvPr>
            <p:ph type="sldNum" sz="quarter" idx="4"/>
          </p:nvPr>
        </p:nvSpPr>
        <p:spPr/>
        <p:txBody>
          <a:bodyPr/>
          <a:lstStyle>
            <a:lvl1pPr>
              <a:defRPr/>
            </a:lvl1pPr>
          </a:lstStyle>
          <a:p>
            <a:fld id="{6FE4C524-1224-4A94-AB1C-FD5F631B3A0D}" type="slidenum">
              <a:rPr lang="en-US"/>
              <a:pPr/>
              <a:t>‹#›</a:t>
            </a:fld>
            <a:endParaRPr lang="en-US" dirty="0"/>
          </a:p>
        </p:txBody>
      </p:sp>
      <p:sp>
        <p:nvSpPr>
          <p:cNvPr id="15" name="Line 4"/>
          <p:cNvSpPr>
            <a:spLocks noChangeShapeType="1"/>
          </p:cNvSpPr>
          <p:nvPr userDrawn="1"/>
        </p:nvSpPr>
        <p:spPr bwMode="auto">
          <a:xfrm>
            <a:off x="457200" y="59436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2" name="Picture 1" descr="Texas Department of Family and Protective Service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886" y="914401"/>
            <a:ext cx="5194246" cy="996270"/>
          </a:xfrm>
          <a:prstGeom prst="rect">
            <a:avLst/>
          </a:prstGeom>
        </p:spPr>
      </p:pic>
      <p:sp>
        <p:nvSpPr>
          <p:cNvPr id="16" name="Line 4"/>
          <p:cNvSpPr>
            <a:spLocks noChangeShapeType="1"/>
          </p:cNvSpPr>
          <p:nvPr userDrawn="1"/>
        </p:nvSpPr>
        <p:spPr bwMode="auto">
          <a:xfrm>
            <a:off x="457200" y="201658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219" userDrawn="1">
          <p15:clr>
            <a:srgbClr val="FBAE40"/>
          </p15:clr>
        </p15:guide>
        <p15:guide id="2" orient="horz" pos="432" userDrawn="1">
          <p15:clr>
            <a:srgbClr val="FBAE40"/>
          </p15:clr>
        </p15:guide>
        <p15:guide id="3" pos="4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096000" cy="960438"/>
          </a:xfrm>
        </p:spPr>
        <p:txBody>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F476CA1-7E89-4140-86D4-2D4B40D2D7BC}" type="slidenum">
              <a:rPr lang="en-US"/>
              <a:pPr/>
              <a:t>‹#›</a:t>
            </a:fld>
            <a:endParaRPr lang="en-US" dirty="0"/>
          </a:p>
        </p:txBody>
      </p:sp>
    </p:spTree>
    <p:extLst>
      <p:ext uri="{BB962C8B-B14F-4D97-AF65-F5344CB8AC3E}">
        <p14:creationId xmlns:p14="http://schemas.microsoft.com/office/powerpoint/2010/main" val="7060171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98EDAA4-2C66-47E3-830A-6038E89C8289}" type="slidenum">
              <a:rPr lang="en-US"/>
              <a:pPr/>
              <a:t>‹#›</a:t>
            </a:fld>
            <a:endParaRPr lang="en-US" dirty="0"/>
          </a:p>
        </p:txBody>
      </p:sp>
    </p:spTree>
    <p:extLst>
      <p:ext uri="{BB962C8B-B14F-4D97-AF65-F5344CB8AC3E}">
        <p14:creationId xmlns:p14="http://schemas.microsoft.com/office/powerpoint/2010/main" val="2146267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172200" cy="868362"/>
          </a:xfrm>
        </p:spPr>
        <p:txBody>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1000" y="13414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B020C72-5B05-4446-B2D9-0A8BE9D707D8}" type="slidenum">
              <a:rPr lang="en-US"/>
              <a:pPr/>
              <a:t>‹#›</a:t>
            </a:fld>
            <a:endParaRPr lang="en-US" dirty="0"/>
          </a:p>
        </p:txBody>
      </p:sp>
    </p:spTree>
    <p:extLst>
      <p:ext uri="{BB962C8B-B14F-4D97-AF65-F5344CB8AC3E}">
        <p14:creationId xmlns:p14="http://schemas.microsoft.com/office/powerpoint/2010/main" val="818222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563714F-06A4-4F6E-AFE8-8784C31FEF17}" type="slidenum">
              <a:rPr lang="en-US"/>
              <a:pPr/>
              <a:t>‹#›</a:t>
            </a:fld>
            <a:endParaRPr lang="en-US" dirty="0"/>
          </a:p>
        </p:txBody>
      </p:sp>
    </p:spTree>
    <p:extLst>
      <p:ext uri="{BB962C8B-B14F-4D97-AF65-F5344CB8AC3E}">
        <p14:creationId xmlns:p14="http://schemas.microsoft.com/office/powerpoint/2010/main" val="9847940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19C21A6-0088-4395-92BB-DDD386B666D7}" type="slidenum">
              <a:rPr lang="en-US"/>
              <a:pPr/>
              <a:t>‹#›</a:t>
            </a:fld>
            <a:endParaRPr lang="en-US" dirty="0"/>
          </a:p>
        </p:txBody>
      </p:sp>
    </p:spTree>
    <p:extLst>
      <p:ext uri="{BB962C8B-B14F-4D97-AF65-F5344CB8AC3E}">
        <p14:creationId xmlns:p14="http://schemas.microsoft.com/office/powerpoint/2010/main" val="29230105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AA559A1-5156-4E09-9C56-0F6B75458872}" type="slidenum">
              <a:rPr lang="en-US"/>
              <a:pPr/>
              <a:t>‹#›</a:t>
            </a:fld>
            <a:endParaRPr lang="en-US" dirty="0"/>
          </a:p>
        </p:txBody>
      </p:sp>
    </p:spTree>
    <p:extLst>
      <p:ext uri="{BB962C8B-B14F-4D97-AF65-F5344CB8AC3E}">
        <p14:creationId xmlns:p14="http://schemas.microsoft.com/office/powerpoint/2010/main" val="1168532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66026" y="228600"/>
            <a:ext cx="6781800" cy="960438"/>
          </a:xfrm>
        </p:spPr>
        <p:txBody>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ECEB07B-AAE5-4835-8DA6-A98CE31C6EA6}" type="slidenum">
              <a:rPr lang="en-US"/>
              <a:pPr/>
              <a:t>‹#›</a:t>
            </a:fld>
            <a:endParaRPr lang="en-US" dirty="0"/>
          </a:p>
        </p:txBody>
      </p:sp>
    </p:spTree>
    <p:extLst>
      <p:ext uri="{BB962C8B-B14F-4D97-AF65-F5344CB8AC3E}">
        <p14:creationId xmlns:p14="http://schemas.microsoft.com/office/powerpoint/2010/main" val="15266913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C4E0E95-BAC9-4914-A03C-DBE64D68927F}" type="slidenum">
              <a:rPr lang="en-US"/>
              <a:pPr/>
              <a:t>‹#›</a:t>
            </a:fld>
            <a:endParaRPr lang="en-US" dirty="0"/>
          </a:p>
        </p:txBody>
      </p:sp>
    </p:spTree>
    <p:extLst>
      <p:ext uri="{BB962C8B-B14F-4D97-AF65-F5344CB8AC3E}">
        <p14:creationId xmlns:p14="http://schemas.microsoft.com/office/powerpoint/2010/main" val="23369282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2800"/>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8D35679-2FB8-4131-AD0F-1B10585D7FA7}" type="slidenum">
              <a:rPr lang="en-US"/>
              <a:pPr/>
              <a:t>‹#›</a:t>
            </a:fld>
            <a:endParaRPr lang="en-US" dirty="0"/>
          </a:p>
        </p:txBody>
      </p:sp>
    </p:spTree>
    <p:extLst>
      <p:ext uri="{BB962C8B-B14F-4D97-AF65-F5344CB8AC3E}">
        <p14:creationId xmlns:p14="http://schemas.microsoft.com/office/powerpoint/2010/main" val="39973329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31D8A5-EB18-45F8-B033-1BDDAAB1F185}" type="slidenum">
              <a:rPr lang="en-US"/>
              <a:pPr/>
              <a:t>‹#›</a:t>
            </a:fld>
            <a:endParaRPr lang="en-US" dirty="0"/>
          </a:p>
        </p:txBody>
      </p:sp>
    </p:spTree>
    <p:extLst>
      <p:ext uri="{BB962C8B-B14F-4D97-AF65-F5344CB8AC3E}">
        <p14:creationId xmlns:p14="http://schemas.microsoft.com/office/powerpoint/2010/main" val="1017104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2665413" y="304800"/>
            <a:ext cx="6097587" cy="76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63491" name="Rectangle 3"/>
          <p:cNvSpPr>
            <a:spLocks noGrp="1" noChangeArrowheads="1"/>
          </p:cNvSpPr>
          <p:nvPr>
            <p:ph type="body" idx="1"/>
          </p:nvPr>
        </p:nvSpPr>
        <p:spPr bwMode="auto">
          <a:xfrm>
            <a:off x="504498" y="1347944"/>
            <a:ext cx="8229600" cy="4640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42CCA4-D7A7-4900-84B1-7B9BCFFDA573}" type="slidenum">
              <a:rPr lang="en-US"/>
              <a:pPr/>
              <a:t>‹#›</a:t>
            </a:fld>
            <a:endParaRPr lang="en-US" dirty="0"/>
          </a:p>
        </p:txBody>
      </p:sp>
      <p:sp>
        <p:nvSpPr>
          <p:cNvPr id="63499" name="Line 4"/>
          <p:cNvSpPr>
            <a:spLocks noChangeShapeType="1"/>
          </p:cNvSpPr>
          <p:nvPr userDrawn="1"/>
        </p:nvSpPr>
        <p:spPr bwMode="auto">
          <a:xfrm>
            <a:off x="533400" y="61722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2" name="Line 4"/>
          <p:cNvSpPr>
            <a:spLocks noChangeShapeType="1"/>
          </p:cNvSpPr>
          <p:nvPr userDrawn="1"/>
        </p:nvSpPr>
        <p:spPr bwMode="auto">
          <a:xfrm>
            <a:off x="533400" y="11430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2" name="Picture 1" descr="Texas Department of Family and Protective Services"/>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9600" y="324431"/>
            <a:ext cx="1828800" cy="589969"/>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ftr="0" dt="0"/>
  <p:txStyles>
    <p:titleStyle>
      <a:lvl1pPr algn="r" rtl="0" eaLnBrk="1" fontAlgn="base" hangingPunct="1">
        <a:spcBef>
          <a:spcPct val="0"/>
        </a:spcBef>
        <a:spcAft>
          <a:spcPct val="0"/>
        </a:spcAft>
        <a:defRPr sz="3000">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680" userDrawn="1">
          <p15:clr>
            <a:srgbClr val="F26B43"/>
          </p15:clr>
        </p15:guide>
        <p15:guide id="2" orient="horz" pos="192" userDrawn="1">
          <p15:clr>
            <a:srgbClr val="F26B43"/>
          </p15:clr>
        </p15:guide>
        <p15:guide id="3" orient="horz" pos="576" userDrawn="1">
          <p15:clr>
            <a:srgbClr val="F26B43"/>
          </p15:clr>
        </p15:guide>
        <p15:guide id="4" pos="3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DFPS Budget Overview</a:t>
            </a:r>
          </a:p>
        </p:txBody>
      </p:sp>
      <p:sp>
        <p:nvSpPr>
          <p:cNvPr id="3" name="Subtitle 2"/>
          <p:cNvSpPr>
            <a:spLocks noGrp="1"/>
          </p:cNvSpPr>
          <p:nvPr>
            <p:ph type="subTitle" idx="1"/>
          </p:nvPr>
        </p:nvSpPr>
        <p:spPr>
          <a:xfrm>
            <a:off x="685800" y="3886200"/>
            <a:ext cx="7620000" cy="1752600"/>
          </a:xfrm>
        </p:spPr>
        <p:txBody>
          <a:bodyPr/>
          <a:lstStyle/>
          <a:p>
            <a:pPr lvl="0" fontAlgn="auto">
              <a:lnSpc>
                <a:spcPct val="90000"/>
              </a:lnSpc>
              <a:spcBef>
                <a:spcPts val="1000"/>
              </a:spcBef>
              <a:spcAft>
                <a:spcPts val="0"/>
              </a:spcAft>
            </a:pPr>
            <a:r>
              <a:rPr lang="en-US" sz="2400" kern="1200" dirty="0">
                <a:solidFill>
                  <a:prstClr val="black"/>
                </a:solidFill>
                <a:latin typeface="Calibri" panose="020F0502020204030204"/>
                <a:cs typeface="+mn-cs"/>
              </a:rPr>
              <a:t>Presentation to the Family and Protective Services Council</a:t>
            </a:r>
          </a:p>
          <a:p>
            <a:pPr lvl="0" fontAlgn="auto">
              <a:lnSpc>
                <a:spcPct val="90000"/>
              </a:lnSpc>
              <a:spcBef>
                <a:spcPts val="1000"/>
              </a:spcBef>
              <a:spcAft>
                <a:spcPts val="0"/>
              </a:spcAft>
            </a:pPr>
            <a:r>
              <a:rPr lang="en-US" sz="2400" kern="1200" dirty="0" smtClean="0">
                <a:solidFill>
                  <a:prstClr val="black"/>
                </a:solidFill>
                <a:latin typeface="Calibri" panose="020F0502020204030204"/>
                <a:cs typeface="+mn-cs"/>
              </a:rPr>
              <a:t>August 9</a:t>
            </a:r>
            <a:r>
              <a:rPr lang="en-US" sz="2400" kern="1200" dirty="0">
                <a:solidFill>
                  <a:prstClr val="black"/>
                </a:solidFill>
                <a:latin typeface="Calibri" panose="020F0502020204030204"/>
                <a:cs typeface="+mn-cs"/>
              </a:rPr>
              <a:t>, 2019</a:t>
            </a:r>
          </a:p>
          <a:p>
            <a:pPr lvl="0" fontAlgn="auto">
              <a:lnSpc>
                <a:spcPct val="90000"/>
              </a:lnSpc>
              <a:spcBef>
                <a:spcPts val="1000"/>
              </a:spcBef>
              <a:spcAft>
                <a:spcPts val="0"/>
              </a:spcAft>
            </a:pPr>
            <a:r>
              <a:rPr lang="en-US" sz="2400" kern="1200" dirty="0" smtClean="0">
                <a:solidFill>
                  <a:prstClr val="black"/>
                </a:solidFill>
                <a:latin typeface="Calibri" panose="020F0502020204030204"/>
                <a:cs typeface="+mn-cs"/>
              </a:rPr>
              <a:t>Rand Harris and David Kinsey</a:t>
            </a:r>
            <a:endParaRPr lang="en-US" sz="2400" kern="1200" dirty="0">
              <a:solidFill>
                <a:prstClr val="black"/>
              </a:solidFill>
              <a:latin typeface="Calibri" panose="020F0502020204030204"/>
              <a:cs typeface="+mn-cs"/>
            </a:endParaRPr>
          </a:p>
        </p:txBody>
      </p:sp>
    </p:spTree>
    <p:extLst>
      <p:ext uri="{BB962C8B-B14F-4D97-AF65-F5344CB8AC3E}">
        <p14:creationId xmlns:p14="http://schemas.microsoft.com/office/powerpoint/2010/main" val="2752158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CPS Key Bills cont. (2)</a:t>
            </a:r>
            <a:endParaRPr lang="en-US" sz="3200" dirty="0"/>
          </a:p>
        </p:txBody>
      </p:sp>
      <p:sp>
        <p:nvSpPr>
          <p:cNvPr id="3" name="Content Placeholder 2"/>
          <p:cNvSpPr>
            <a:spLocks noGrp="1"/>
          </p:cNvSpPr>
          <p:nvPr>
            <p:ph idx="1"/>
          </p:nvPr>
        </p:nvSpPr>
        <p:spPr/>
        <p:txBody>
          <a:bodyPr/>
          <a:lstStyle/>
          <a:p>
            <a:pPr marL="0" indent="0" algn="ctr">
              <a:buNone/>
            </a:pPr>
            <a:r>
              <a:rPr lang="en-US" sz="2600" dirty="0" smtClean="0"/>
              <a:t>House Bill 1884 by Representative </a:t>
            </a:r>
            <a:r>
              <a:rPr lang="en-US" sz="2600" dirty="0" err="1" smtClean="0"/>
              <a:t>Minjarez</a:t>
            </a:r>
            <a:endParaRPr lang="en-US" sz="2600" dirty="0" smtClean="0"/>
          </a:p>
          <a:p>
            <a:pPr marL="0" indent="0" algn="ctr">
              <a:buNone/>
            </a:pPr>
            <a:endParaRPr lang="en-US" sz="1200" dirty="0"/>
          </a:p>
          <a:p>
            <a:r>
              <a:rPr lang="en-US" sz="2400" dirty="0" smtClean="0"/>
              <a:t>Ensures </a:t>
            </a:r>
            <a:r>
              <a:rPr lang="en-US" sz="2400" dirty="0"/>
              <a:t>DFPS communicates to relative or other designated caregivers information regarding the option to pursue verification to become a foster parent and the heightened supports and benefits that may be available to those who choose that route</a:t>
            </a:r>
            <a:r>
              <a:rPr lang="en-US" sz="2400" dirty="0" smtClean="0"/>
              <a:t>. </a:t>
            </a:r>
          </a:p>
          <a:p>
            <a:pPr marL="0" indent="0">
              <a:buNone/>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pPr/>
              <a:t>10</a:t>
            </a:fld>
            <a:endParaRPr lang="en-US" dirty="0"/>
          </a:p>
        </p:txBody>
      </p:sp>
    </p:spTree>
    <p:extLst>
      <p:ext uri="{BB962C8B-B14F-4D97-AF65-F5344CB8AC3E}">
        <p14:creationId xmlns:p14="http://schemas.microsoft.com/office/powerpoint/2010/main" val="50794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CPS Key Bills cont.(3)</a:t>
            </a:r>
            <a:endParaRPr lang="en-US" sz="3200" dirty="0"/>
          </a:p>
        </p:txBody>
      </p:sp>
      <p:sp>
        <p:nvSpPr>
          <p:cNvPr id="3" name="Content Placeholder 2"/>
          <p:cNvSpPr>
            <a:spLocks noGrp="1"/>
          </p:cNvSpPr>
          <p:nvPr>
            <p:ph idx="1"/>
          </p:nvPr>
        </p:nvSpPr>
        <p:spPr/>
        <p:txBody>
          <a:bodyPr/>
          <a:lstStyle/>
          <a:p>
            <a:pPr marL="0" indent="0" algn="ctr">
              <a:buNone/>
            </a:pPr>
            <a:r>
              <a:rPr lang="en-US" sz="2400" dirty="0" smtClean="0"/>
              <a:t>House Bill 3390 by Representative Stanford</a:t>
            </a:r>
            <a:endParaRPr lang="en-US" sz="2400" dirty="0"/>
          </a:p>
          <a:p>
            <a:r>
              <a:rPr lang="en-US" sz="2000" dirty="0"/>
              <a:t>B</a:t>
            </a:r>
            <a:r>
              <a:rPr lang="en-US" sz="2000" dirty="0" smtClean="0"/>
              <a:t>roadens </a:t>
            </a:r>
            <a:r>
              <a:rPr lang="en-US" sz="2000" dirty="0"/>
              <a:t>the current DFPS relative and other designated caregiver program by: </a:t>
            </a:r>
          </a:p>
          <a:p>
            <a:pPr lvl="1">
              <a:buFont typeface="Courier New" panose="02070309020205020404" pitchFamily="49" charset="0"/>
              <a:buChar char="o"/>
            </a:pPr>
            <a:r>
              <a:rPr lang="en-US" sz="2000" dirty="0"/>
              <a:t>expanding the definition of a "designated caregiver" to also include an individual with a longstanding and significant relationship to the family of a child that is in DFPS conservatorship;</a:t>
            </a:r>
          </a:p>
          <a:p>
            <a:pPr lvl="1">
              <a:buFont typeface="Courier New" panose="02070309020205020404" pitchFamily="49" charset="0"/>
              <a:buChar char="o"/>
            </a:pPr>
            <a:r>
              <a:rPr lang="en-US" sz="2000" dirty="0"/>
              <a:t>directing attorneys ad litem, guardians ad litem, parents, and DFPS caseworkers throughout the child's case to ask the child in a developmentally appropriate manner if there is an adult, and specifically an adult who resides within the child's community, who could potentially be a designated caregiver for the child; and </a:t>
            </a:r>
          </a:p>
          <a:p>
            <a:pPr lvl="1">
              <a:buFont typeface="Courier New" panose="02070309020205020404" pitchFamily="49" charset="0"/>
              <a:buChar char="o"/>
            </a:pPr>
            <a:r>
              <a:rPr lang="en-US" sz="2000" dirty="0"/>
              <a:t>requires the court at each hearing regarding the child's case to ensure the child has been given the opportunity to identify any such adult.</a:t>
            </a:r>
          </a:p>
          <a:p>
            <a:pPr marL="0" indent="0">
              <a:buNone/>
            </a:pPr>
            <a:r>
              <a:rPr lang="en-US" sz="2400" dirty="0" smtClean="0">
                <a:latin typeface="Times New Roman" panose="02020603050405020304" pitchFamily="18" charset="0"/>
                <a:cs typeface="Times New Roman" panose="02020603050405020304" pitchFamily="18" charset="0"/>
              </a:rPr>
              <a:t> </a:t>
            </a:r>
          </a:p>
          <a:p>
            <a:pPr marL="0" indent="0">
              <a:buNone/>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pPr/>
              <a:t>11</a:t>
            </a:fld>
            <a:endParaRPr lang="en-US" dirty="0"/>
          </a:p>
        </p:txBody>
      </p:sp>
    </p:spTree>
    <p:extLst>
      <p:ext uri="{BB962C8B-B14F-4D97-AF65-F5344CB8AC3E}">
        <p14:creationId xmlns:p14="http://schemas.microsoft.com/office/powerpoint/2010/main" val="406064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CPS Key Bills cont.(4)</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295401"/>
            <a:ext cx="8229600" cy="4572000"/>
          </a:xfrm>
        </p:spPr>
        <p:txBody>
          <a:bodyPr/>
          <a:lstStyle/>
          <a:p>
            <a:pPr marL="0" indent="0" algn="ctr">
              <a:buNone/>
            </a:pPr>
            <a:r>
              <a:rPr lang="en-US" sz="2600" dirty="0" smtClean="0">
                <a:latin typeface="Times New Roman" panose="02020603050405020304" pitchFamily="18" charset="0"/>
                <a:cs typeface="Times New Roman" panose="02020603050405020304" pitchFamily="18" charset="0"/>
              </a:rPr>
              <a:t>Senate Bill 355 by Senator West</a:t>
            </a:r>
            <a:endParaRPr lang="en-US" sz="20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Requires </a:t>
            </a:r>
            <a:r>
              <a:rPr lang="en-US" sz="2400" dirty="0">
                <a:latin typeface="Times New Roman" panose="02020603050405020304" pitchFamily="18" charset="0"/>
                <a:cs typeface="Times New Roman" panose="02020603050405020304" pitchFamily="18" charset="0"/>
              </a:rPr>
              <a:t>DFPS to develop a strategic plan for coordinated implementation of community-based care (CBC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foster care prevention services that meet the requirements of the Family First Prevention Act (FFPSA).  DFPS will submit the plan to the </a:t>
            </a:r>
            <a:r>
              <a:rPr lang="en-US" sz="2400" dirty="0" smtClean="0">
                <a:latin typeface="Times New Roman" panose="02020603050405020304" pitchFamily="18" charset="0"/>
                <a:cs typeface="Times New Roman" panose="02020603050405020304" pitchFamily="18" charset="0"/>
              </a:rPr>
              <a:t>Governor </a:t>
            </a:r>
            <a:r>
              <a:rPr lang="en-US" sz="2400" dirty="0">
                <a:latin typeface="Times New Roman" panose="02020603050405020304" pitchFamily="18" charset="0"/>
                <a:cs typeface="Times New Roman" panose="02020603050405020304" pitchFamily="18" charset="0"/>
              </a:rPr>
              <a:t>and key members of the legislature by September 1, 2020</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Requires </a:t>
            </a:r>
            <a:r>
              <a:rPr lang="en-US" sz="2400" dirty="0">
                <a:latin typeface="Times New Roman" panose="02020603050405020304" pitchFamily="18" charset="0"/>
                <a:cs typeface="Times New Roman" panose="02020603050405020304" pitchFamily="18" charset="0"/>
              </a:rPr>
              <a:t>DFPS to conduct a study and prepare a report for the legislature evaluating whether DFPS provides foster parents with adequate resources to ensure they are able to comply with all of the regulations relating to providing care for a child in DFPS conservatorship.</a:t>
            </a:r>
          </a:p>
          <a:p>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pPr/>
              <a:t>12</a:t>
            </a:fld>
            <a:endParaRPr lang="en-US" dirty="0"/>
          </a:p>
        </p:txBody>
      </p:sp>
    </p:spTree>
    <p:extLst>
      <p:ext uri="{BB962C8B-B14F-4D97-AF65-F5344CB8AC3E}">
        <p14:creationId xmlns:p14="http://schemas.microsoft.com/office/powerpoint/2010/main" val="2146982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CPS Key Bills cont.  (5)</a:t>
            </a:r>
            <a:endParaRPr lang="en-US" sz="3200" dirty="0"/>
          </a:p>
        </p:txBody>
      </p:sp>
      <p:sp>
        <p:nvSpPr>
          <p:cNvPr id="3" name="Content Placeholder 2"/>
          <p:cNvSpPr>
            <a:spLocks noGrp="1"/>
          </p:cNvSpPr>
          <p:nvPr>
            <p:ph idx="1"/>
          </p:nvPr>
        </p:nvSpPr>
        <p:spPr>
          <a:xfrm>
            <a:off x="381000" y="1066800"/>
            <a:ext cx="8229600" cy="4800601"/>
          </a:xfrm>
        </p:spPr>
        <p:txBody>
          <a:bodyPr/>
          <a:lstStyle/>
          <a:p>
            <a:pPr marL="0" indent="0" algn="ctr">
              <a:buNone/>
            </a:pPr>
            <a:r>
              <a:rPr lang="en-US" sz="2000" dirty="0" smtClean="0"/>
              <a:t>Senate Bill 781 by Senator Kolkhorst</a:t>
            </a:r>
            <a:endParaRPr lang="en-US" sz="2000" dirty="0"/>
          </a:p>
          <a:p>
            <a:r>
              <a:rPr lang="en-US" sz="1800" dirty="0" smtClean="0"/>
              <a:t>Amends existing regulations and </a:t>
            </a:r>
            <a:r>
              <a:rPr lang="en-US" sz="1800" dirty="0"/>
              <a:t>adds new regulations for general residential operations (GRO’s</a:t>
            </a:r>
            <a:r>
              <a:rPr lang="en-US" sz="1800" dirty="0" smtClean="0"/>
              <a:t>) </a:t>
            </a:r>
            <a:r>
              <a:rPr lang="en-US" sz="1800" dirty="0"/>
              <a:t>licensed by </a:t>
            </a:r>
            <a:r>
              <a:rPr lang="en-US" sz="1800" dirty="0" smtClean="0"/>
              <a:t>HHSC and requires </a:t>
            </a:r>
            <a:r>
              <a:rPr lang="en-US" sz="1800" dirty="0"/>
              <a:t>DFPS to do the following</a:t>
            </a:r>
            <a:r>
              <a:rPr lang="en-US" sz="1800" dirty="0" smtClean="0"/>
              <a:t>:</a:t>
            </a:r>
            <a:endParaRPr lang="en-US" sz="1800" dirty="0"/>
          </a:p>
          <a:p>
            <a:pPr lvl="1">
              <a:buFont typeface="Courier New" panose="02070309020205020404" pitchFamily="49" charset="0"/>
              <a:buChar char="o"/>
            </a:pPr>
            <a:r>
              <a:rPr lang="en-US" sz="1800" dirty="0" smtClean="0"/>
              <a:t>establish </a:t>
            </a:r>
            <a:r>
              <a:rPr lang="en-US" sz="1800" dirty="0"/>
              <a:t>a strategy to develop trauma-informed protocols to reduce the number of runaway incidents from a residential treatment center (RTC); </a:t>
            </a:r>
          </a:p>
          <a:p>
            <a:pPr lvl="1">
              <a:buFont typeface="Courier New" panose="02070309020205020404" pitchFamily="49" charset="0"/>
              <a:buChar char="o"/>
            </a:pPr>
            <a:r>
              <a:rPr lang="en-US" sz="1800" dirty="0" smtClean="0"/>
              <a:t>balance </a:t>
            </a:r>
            <a:r>
              <a:rPr lang="en-US" sz="1800" dirty="0"/>
              <a:t>measures aimed at protecting child safety with federal and state requirements related to normalcy and decision making under the reasonable and prudent parent standard;</a:t>
            </a:r>
          </a:p>
          <a:p>
            <a:pPr lvl="1">
              <a:buFont typeface="Courier New" panose="02070309020205020404" pitchFamily="49" charset="0"/>
              <a:buChar char="o"/>
            </a:pPr>
            <a:r>
              <a:rPr lang="en-US" sz="1800" dirty="0" smtClean="0"/>
              <a:t>monitor </a:t>
            </a:r>
            <a:r>
              <a:rPr lang="en-US" sz="1800" dirty="0"/>
              <a:t>and coordinate with GROs providing treatment services to children or youth with emotional disorders in order to improve the quality of services purchased by DFPS; </a:t>
            </a:r>
          </a:p>
          <a:p>
            <a:pPr lvl="1">
              <a:buFont typeface="Courier New" panose="02070309020205020404" pitchFamily="49" charset="0"/>
              <a:buChar char="o"/>
            </a:pPr>
            <a:r>
              <a:rPr lang="en-US" sz="1800" dirty="0" smtClean="0"/>
              <a:t>develop </a:t>
            </a:r>
            <a:r>
              <a:rPr lang="en-US" sz="1800" dirty="0"/>
              <a:t>a strategic plan regarding the placement of children in settings eligible for federal financial participation under the requirements of the federal Family First Prevention Services Act (FFPSA); and</a:t>
            </a:r>
          </a:p>
          <a:p>
            <a:pPr lvl="1">
              <a:buFont typeface="Courier New" panose="02070309020205020404" pitchFamily="49" charset="0"/>
              <a:buChar char="o"/>
            </a:pPr>
            <a:r>
              <a:rPr lang="en-US" sz="1800" dirty="0" smtClean="0"/>
              <a:t>make </a:t>
            </a:r>
            <a:r>
              <a:rPr lang="en-US" sz="1800" dirty="0"/>
              <a:t>available on the DFPS website information and training regarding trauma-informed practices to assist school districts with training district employees by increasing staff awareness of trauma-informed care.</a:t>
            </a:r>
          </a:p>
          <a:p>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pPr/>
              <a:t>13</a:t>
            </a:fld>
            <a:endParaRPr lang="en-US" dirty="0"/>
          </a:p>
        </p:txBody>
      </p:sp>
    </p:spTree>
    <p:extLst>
      <p:ext uri="{BB962C8B-B14F-4D97-AF65-F5344CB8AC3E}">
        <p14:creationId xmlns:p14="http://schemas.microsoft.com/office/powerpoint/2010/main" val="2077158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2400" dirty="0" smtClean="0"/>
              <a:t>Senate Bill 195 by Senator Perry</a:t>
            </a:r>
          </a:p>
          <a:p>
            <a:pPr marL="0" indent="0" algn="ctr">
              <a:buNone/>
            </a:pPr>
            <a:endParaRPr lang="en-US" sz="1400" dirty="0"/>
          </a:p>
          <a:p>
            <a:r>
              <a:rPr lang="en-US" sz="1900" dirty="0" smtClean="0"/>
              <a:t>Requires DFPS to make changes in the next IMPACT update to collect the following data regarding children who test positive at birth for alcohol or a controlled substance:</a:t>
            </a:r>
          </a:p>
          <a:p>
            <a:pPr lvl="1">
              <a:buFont typeface="Courier New" panose="02070309020205020404" pitchFamily="49" charset="0"/>
              <a:buChar char="o"/>
            </a:pPr>
            <a:r>
              <a:rPr lang="en-US" sz="1900" dirty="0" smtClean="0"/>
              <a:t>the number of children reported to DFPS who tested positive for alcohol or a controlled substance;</a:t>
            </a:r>
          </a:p>
          <a:p>
            <a:pPr lvl="1">
              <a:buFont typeface="Courier New" panose="02070309020205020404" pitchFamily="49" charset="0"/>
              <a:buChar char="o"/>
            </a:pPr>
            <a:r>
              <a:rPr lang="en-US" sz="1900" dirty="0"/>
              <a:t>t</a:t>
            </a:r>
            <a:r>
              <a:rPr lang="en-US" sz="1900" dirty="0" smtClean="0"/>
              <a:t>he controlled substances for which the children tested positive;</a:t>
            </a:r>
          </a:p>
          <a:p>
            <a:pPr lvl="1">
              <a:buFont typeface="Courier New" panose="02070309020205020404" pitchFamily="49" charset="0"/>
              <a:buChar char="o"/>
            </a:pPr>
            <a:r>
              <a:rPr lang="en-US" sz="1900" dirty="0" smtClean="0"/>
              <a:t>the number of children who were removed who have a disability or chronic medical condition resulting from the presence of alcohol or controlled substances; and</a:t>
            </a:r>
          </a:p>
          <a:p>
            <a:pPr lvl="1">
              <a:buFont typeface="Courier New" panose="02070309020205020404" pitchFamily="49" charset="0"/>
              <a:buChar char="o"/>
            </a:pPr>
            <a:r>
              <a:rPr lang="en-US" sz="1900" dirty="0" smtClean="0"/>
              <a:t>the number of parents who test positive for a controlled substance during a DFPS investigation.</a:t>
            </a:r>
            <a:endParaRPr lang="en-US" sz="19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14</a:t>
            </a:fld>
            <a:endParaRPr lang="en-US" dirty="0"/>
          </a:p>
        </p:txBody>
      </p:sp>
      <p:sp>
        <p:nvSpPr>
          <p:cNvPr id="5" name="Title 1"/>
          <p:cNvSpPr>
            <a:spLocks noGrp="1"/>
          </p:cNvSpPr>
          <p:nvPr>
            <p:ph type="title"/>
          </p:nvPr>
        </p:nvSpPr>
        <p:spPr>
          <a:xfrm>
            <a:off x="2286000" y="274638"/>
            <a:ext cx="6477000" cy="868362"/>
          </a:xfrm>
        </p:spPr>
        <p:txBody>
          <a:bodyPr/>
          <a:lstStyle/>
          <a:p>
            <a:r>
              <a:rPr lang="en-US" sz="3200" dirty="0" smtClean="0"/>
              <a:t>CPI</a:t>
            </a:r>
            <a:endParaRPr lang="en-US" sz="3200" dirty="0"/>
          </a:p>
        </p:txBody>
      </p:sp>
    </p:spTree>
    <p:extLst>
      <p:ext uri="{BB962C8B-B14F-4D97-AF65-F5344CB8AC3E}">
        <p14:creationId xmlns:p14="http://schemas.microsoft.com/office/powerpoint/2010/main" val="3870525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77000" cy="868362"/>
          </a:xfrm>
        </p:spPr>
        <p:txBody>
          <a:bodyPr/>
          <a:lstStyle/>
          <a:p>
            <a:r>
              <a:rPr lang="en-US" sz="3200" dirty="0" smtClean="0"/>
              <a:t>APS</a:t>
            </a:r>
            <a:endParaRPr lang="en-US" sz="3200" dirty="0"/>
          </a:p>
        </p:txBody>
      </p:sp>
      <p:sp>
        <p:nvSpPr>
          <p:cNvPr id="3" name="Content Placeholder 2"/>
          <p:cNvSpPr>
            <a:spLocks noGrp="1"/>
          </p:cNvSpPr>
          <p:nvPr>
            <p:ph idx="1"/>
          </p:nvPr>
        </p:nvSpPr>
        <p:spPr/>
        <p:txBody>
          <a:bodyPr/>
          <a:lstStyle/>
          <a:p>
            <a:pPr marL="0" indent="0" algn="ctr">
              <a:buNone/>
            </a:pPr>
            <a:r>
              <a:rPr lang="en-US" sz="2600" dirty="0" smtClean="0"/>
              <a:t>House Bill 883 by Representative Thierry </a:t>
            </a:r>
          </a:p>
          <a:p>
            <a:pPr marL="0" indent="0" algn="ctr">
              <a:buNone/>
            </a:pPr>
            <a:endParaRPr lang="en-US" sz="2400" dirty="0" smtClean="0"/>
          </a:p>
          <a:p>
            <a:r>
              <a:rPr lang="en-US" sz="2400" dirty="0" smtClean="0"/>
              <a:t>Increases the award amount to up to three times the amount of actual damages in a civil action for Internet fraud when the victim is a senior citizen.</a:t>
            </a:r>
          </a:p>
          <a:p>
            <a:r>
              <a:rPr lang="en-US" sz="2400" dirty="0" smtClean="0"/>
              <a:t>Targets perpetrators of Internet fraud who take advantage of the elderly, many of whom are APS clients.</a:t>
            </a:r>
          </a:p>
          <a:p>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solidFill>
                  <a:srgbClr val="000000"/>
                </a:solidFill>
              </a:rPr>
              <a:pPr/>
              <a:t>15</a:t>
            </a:fld>
            <a:endParaRPr lang="en-US" dirty="0">
              <a:solidFill>
                <a:srgbClr val="000000"/>
              </a:solidFill>
            </a:endParaRPr>
          </a:p>
        </p:txBody>
      </p:sp>
    </p:spTree>
    <p:extLst>
      <p:ext uri="{BB962C8B-B14F-4D97-AF65-F5344CB8AC3E}">
        <p14:creationId xmlns:p14="http://schemas.microsoft.com/office/powerpoint/2010/main" val="1205417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553200" cy="868362"/>
          </a:xfrm>
        </p:spPr>
        <p:txBody>
          <a:bodyPr/>
          <a:lstStyle/>
          <a:p>
            <a:r>
              <a:rPr lang="en-US" sz="3200" dirty="0" smtClean="0"/>
              <a:t>Operations</a:t>
            </a:r>
            <a:endParaRPr lang="en-US" sz="3200" dirty="0"/>
          </a:p>
        </p:txBody>
      </p:sp>
      <p:sp>
        <p:nvSpPr>
          <p:cNvPr id="3" name="Content Placeholder 2"/>
          <p:cNvSpPr>
            <a:spLocks noGrp="1"/>
          </p:cNvSpPr>
          <p:nvPr>
            <p:ph idx="1"/>
          </p:nvPr>
        </p:nvSpPr>
        <p:spPr/>
        <p:txBody>
          <a:bodyPr/>
          <a:lstStyle/>
          <a:p>
            <a:pPr marL="0" indent="0" algn="ctr">
              <a:buNone/>
            </a:pPr>
            <a:r>
              <a:rPr lang="en-US" sz="2400" dirty="0" smtClean="0"/>
              <a:t>Senate Bill 1494 by </a:t>
            </a:r>
            <a:r>
              <a:rPr lang="en-US" sz="2400" dirty="0"/>
              <a:t>Senator </a:t>
            </a:r>
            <a:r>
              <a:rPr lang="en-US" sz="2400" dirty="0" smtClean="0"/>
              <a:t>Paxton</a:t>
            </a:r>
            <a:endParaRPr lang="en-US" sz="2400" dirty="0"/>
          </a:p>
          <a:p>
            <a:pPr marL="0" indent="0" algn="ctr">
              <a:buNone/>
            </a:pPr>
            <a:endParaRPr lang="en-US" sz="1400" dirty="0"/>
          </a:p>
          <a:p>
            <a:r>
              <a:rPr lang="en-US" sz="2000" dirty="0" smtClean="0"/>
              <a:t>Permits current and former APS, CPS, and CPI caseworkers to choose to keep their home address confidential and not subject to release by a local appraisal district.</a:t>
            </a:r>
          </a:p>
          <a:p>
            <a:r>
              <a:rPr lang="en-US" sz="2000" dirty="0" smtClean="0"/>
              <a:t>Requires caseworkers to notify the local appraisal district of their choice.</a:t>
            </a:r>
          </a:p>
          <a:p>
            <a:r>
              <a:rPr lang="en-US" sz="2000" dirty="0" smtClean="0"/>
              <a:t>Adds current and former APS, CPS, and CPI caseworkers to the list of persons whose personal information is exempted from disclosure under the Public Information Act.</a:t>
            </a:r>
          </a:p>
          <a:p>
            <a:r>
              <a:rPr lang="en-US" sz="2000" dirty="0" smtClean="0"/>
              <a:t>Adds the same protections to caseworkers and investigators employed by DFPS contractors performing child or adult protection work.</a:t>
            </a:r>
            <a:endParaRPr lang="en-US" sz="20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16</a:t>
            </a:fld>
            <a:endParaRPr lang="en-US" dirty="0"/>
          </a:p>
        </p:txBody>
      </p:sp>
    </p:spTree>
    <p:extLst>
      <p:ext uri="{BB962C8B-B14F-4D97-AF65-F5344CB8AC3E}">
        <p14:creationId xmlns:p14="http://schemas.microsoft.com/office/powerpoint/2010/main" val="1560337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Operations cont.</a:t>
            </a:r>
            <a:endParaRPr lang="en-US" sz="3200" dirty="0"/>
          </a:p>
        </p:txBody>
      </p:sp>
      <p:sp>
        <p:nvSpPr>
          <p:cNvPr id="3" name="Content Placeholder 2"/>
          <p:cNvSpPr>
            <a:spLocks noGrp="1"/>
          </p:cNvSpPr>
          <p:nvPr>
            <p:ph idx="1"/>
          </p:nvPr>
        </p:nvSpPr>
        <p:spPr/>
        <p:txBody>
          <a:bodyPr/>
          <a:lstStyle/>
          <a:p>
            <a:pPr marL="0" indent="0" algn="ctr">
              <a:buNone/>
            </a:pPr>
            <a:r>
              <a:rPr lang="en-US" sz="2600" dirty="0" smtClean="0"/>
              <a:t>Senate Bill 1640 by Senator Watson</a:t>
            </a:r>
          </a:p>
          <a:p>
            <a:r>
              <a:rPr lang="en-US" sz="2400" dirty="0" smtClean="0"/>
              <a:t>Texas Court of Criminal Appeals found a section of the Open Meetings Act unconstitutionally vague – February 2019</a:t>
            </a:r>
          </a:p>
          <a:p>
            <a:r>
              <a:rPr lang="en-US" sz="2400" dirty="0" smtClean="0"/>
              <a:t>SB 1640 address this ruling:</a:t>
            </a:r>
          </a:p>
          <a:p>
            <a:pPr lvl="1">
              <a:buFont typeface="Wingdings" panose="05000000000000000000" pitchFamily="2" charset="2"/>
              <a:buChar char="§"/>
            </a:pPr>
            <a:r>
              <a:rPr lang="en-US" sz="2200" dirty="0" smtClean="0"/>
              <a:t>Clarifies the definition of deliberation to include verbal or written communication during a meeting of a governmental body with a quorum.</a:t>
            </a:r>
          </a:p>
          <a:p>
            <a:pPr lvl="1">
              <a:buFont typeface="Wingdings" panose="05000000000000000000" pitchFamily="2" charset="2"/>
              <a:buChar char="§"/>
            </a:pPr>
            <a:r>
              <a:rPr lang="en-US" sz="2200" dirty="0" smtClean="0"/>
              <a:t>Prohibits a member of a governmental body from knowingly engaging in a communication with other members outside of a meeting on an issue within the jurisdiction of that body.</a:t>
            </a:r>
            <a:endParaRPr lang="en-US" sz="22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17</a:t>
            </a:fld>
            <a:endParaRPr lang="en-US" dirty="0"/>
          </a:p>
        </p:txBody>
      </p:sp>
    </p:spTree>
    <p:extLst>
      <p:ext uri="{BB962C8B-B14F-4D97-AF65-F5344CB8AC3E}">
        <p14:creationId xmlns:p14="http://schemas.microsoft.com/office/powerpoint/2010/main" val="1546867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C4E0E95-BAC9-4914-A03C-DBE64D68927F}" type="slidenum">
              <a:rPr lang="en-US" smtClean="0"/>
              <a:pPr/>
              <a:t>2</a:t>
            </a:fld>
            <a:endParaRPr lang="en-US" dirty="0"/>
          </a:p>
        </p:txBody>
      </p:sp>
      <p:pic>
        <p:nvPicPr>
          <p:cNvPr id="11" name="Picture 10" descr="FY 18-19 Estimated GR-R $2,389.5 All Funds $4,175.1&#10;HB 1 Conference Gr-R $2,584.5 All Funds $4,428&#10;% Difference GR-R 8.2% All Funds 6.1%&#10;HB 1 FTE Summary&#10;FY18-19 Estimated 2018 12,183 2019 12,418&#10;HB 1 Conference 2020 12,609 2021 12,104&#10;Difference from FY 2019 2020 191 2021 loss of 314" title="House Bill 1 Funding Overview"/>
          <p:cNvPicPr>
            <a:picLocks noChangeAspect="1"/>
          </p:cNvPicPr>
          <p:nvPr/>
        </p:nvPicPr>
        <p:blipFill>
          <a:blip r:embed="rId2"/>
          <a:stretch>
            <a:fillRect/>
          </a:stretch>
        </p:blipFill>
        <p:spPr>
          <a:xfrm>
            <a:off x="1219200" y="1954646"/>
            <a:ext cx="6705600" cy="3352800"/>
          </a:xfrm>
          <a:prstGeom prst="rect">
            <a:avLst/>
          </a:prstGeom>
        </p:spPr>
      </p:pic>
      <p:sp>
        <p:nvSpPr>
          <p:cNvPr id="3" name="TextBox 2"/>
          <p:cNvSpPr txBox="1"/>
          <p:nvPr/>
        </p:nvSpPr>
        <p:spPr>
          <a:xfrm>
            <a:off x="2819400" y="247426"/>
            <a:ext cx="6096000" cy="769441"/>
          </a:xfrm>
          <a:prstGeom prst="rect">
            <a:avLst/>
          </a:prstGeom>
          <a:noFill/>
        </p:spPr>
        <p:txBody>
          <a:bodyPr wrap="square" rtlCol="0">
            <a:spAutoFit/>
          </a:bodyPr>
          <a:lstStyle/>
          <a:p>
            <a:r>
              <a:rPr lang="en-US" sz="4400" dirty="0" smtClean="0">
                <a:latin typeface="Calibri Light" panose="020F0302020204030204" pitchFamily="34" charset="0"/>
                <a:cs typeface="Calibri Light" panose="020F0302020204030204" pitchFamily="34" charset="0"/>
              </a:rPr>
              <a:t>HB 1 Funding Overview</a:t>
            </a:r>
            <a:endParaRPr lang="en-US" sz="4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67218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598"/>
            <a:ext cx="6172200" cy="868362"/>
          </a:xfrm>
        </p:spPr>
        <p:txBody>
          <a:bodyPr/>
          <a:lstStyle/>
          <a:p>
            <a:r>
              <a:rPr lang="en-US" sz="4400" kern="1200" dirty="0">
                <a:solidFill>
                  <a:prstClr val="black"/>
                </a:solidFill>
                <a:latin typeface="Calibri Light" panose="020F0302020204030204"/>
                <a:cs typeface="+mj-cs"/>
              </a:rPr>
              <a:t>Appropriations </a:t>
            </a:r>
            <a:r>
              <a:rPr lang="en-US" sz="4400" kern="1200" dirty="0" smtClean="0">
                <a:solidFill>
                  <a:prstClr val="black"/>
                </a:solidFill>
                <a:latin typeface="Calibri Light" panose="020F0302020204030204"/>
                <a:cs typeface="+mj-cs"/>
              </a:rPr>
              <a:t>Highlights</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3</a:t>
            </a:fld>
            <a:endParaRPr lang="en-US" dirty="0"/>
          </a:p>
        </p:txBody>
      </p:sp>
      <p:sp>
        <p:nvSpPr>
          <p:cNvPr id="6" name="Content Placeholder 5"/>
          <p:cNvSpPr>
            <a:spLocks noGrp="1"/>
          </p:cNvSpPr>
          <p:nvPr>
            <p:ph idx="1"/>
          </p:nvPr>
        </p:nvSpPr>
        <p:spPr>
          <a:xfrm>
            <a:off x="381000" y="1096960"/>
            <a:ext cx="8229600" cy="5380039"/>
          </a:xfrm>
        </p:spPr>
        <p:txBody>
          <a:bodyPr/>
          <a:lstStyle/>
          <a:p>
            <a:pPr marL="0" indent="0">
              <a:buNone/>
            </a:pPr>
            <a:r>
              <a:rPr lang="en-US" sz="1600" b="1" u="heavy" dirty="0" smtClean="0"/>
              <a:t>Appropriation </a:t>
            </a:r>
            <a:r>
              <a:rPr lang="en-US" sz="1600" b="1" u="heavy" dirty="0"/>
              <a:t>Highlights ($ amounts reflect All Funds</a:t>
            </a:r>
            <a:r>
              <a:rPr lang="en-US" sz="1600" b="1" u="heavy" dirty="0" smtClean="0"/>
              <a:t>)</a:t>
            </a:r>
          </a:p>
          <a:p>
            <a:pPr marL="0" indent="0">
              <a:buNone/>
            </a:pPr>
            <a:endParaRPr lang="en-US" sz="1600" b="1" u="sng" dirty="0"/>
          </a:p>
          <a:p>
            <a:pPr>
              <a:buSzPct val="80000"/>
            </a:pPr>
            <a:r>
              <a:rPr lang="en-US" sz="2000" dirty="0" smtClean="0"/>
              <a:t>Adult </a:t>
            </a:r>
            <a:r>
              <a:rPr lang="en-US" sz="2000" dirty="0"/>
              <a:t>Protective Services (APS)</a:t>
            </a:r>
          </a:p>
          <a:p>
            <a:pPr lvl="1">
              <a:buSzPct val="80000"/>
              <a:buFont typeface="Courier New" panose="02070309020205020404" pitchFamily="49" charset="0"/>
              <a:buChar char="o"/>
            </a:pPr>
            <a:r>
              <a:rPr lang="en-US" sz="1600" dirty="0"/>
              <a:t>$12.2 million for APS caseworker and supervisor salary increases of approximately $9,000 per year.</a:t>
            </a:r>
          </a:p>
          <a:p>
            <a:pPr lvl="1">
              <a:buSzPct val="80000"/>
              <a:buFont typeface="Courier New" panose="02070309020205020404" pitchFamily="49" charset="0"/>
              <a:buChar char="o"/>
            </a:pPr>
            <a:r>
              <a:rPr lang="en-US" sz="1600" dirty="0"/>
              <a:t>$6.8 million for 57 additional staff to address growing caseloads for Adult Protective Services workers</a:t>
            </a:r>
            <a:r>
              <a:rPr lang="en-US" sz="1600" dirty="0" smtClean="0"/>
              <a:t>.</a:t>
            </a:r>
            <a:r>
              <a:rPr lang="en-US" sz="1600" dirty="0"/>
              <a:t>  </a:t>
            </a:r>
          </a:p>
          <a:p>
            <a:pPr lvl="0">
              <a:buSzPct val="100000"/>
              <a:buFont typeface="Arial" panose="020B0604020202020204" pitchFamily="34" charset="0"/>
              <a:buChar char="•"/>
            </a:pPr>
            <a:r>
              <a:rPr lang="en-US" sz="2000" dirty="0"/>
              <a:t>Statewide Intake (SWI)</a:t>
            </a:r>
          </a:p>
          <a:p>
            <a:pPr lvl="1">
              <a:buSzPct val="80000"/>
              <a:buFont typeface="Courier New" panose="02070309020205020404" pitchFamily="49" charset="0"/>
              <a:buChar char="o"/>
            </a:pPr>
            <a:r>
              <a:rPr lang="en-US" sz="1600" dirty="0"/>
              <a:t>$4.3 million for SWI frontline staff salary increases of $6,000 per year</a:t>
            </a:r>
          </a:p>
          <a:p>
            <a:pPr lvl="0">
              <a:buSzPct val="100000"/>
              <a:buFont typeface="Arial" panose="020B0604020202020204" pitchFamily="34" charset="0"/>
              <a:buChar char="•"/>
            </a:pPr>
            <a:r>
              <a:rPr lang="en-US" sz="2000" dirty="0" smtClean="0"/>
              <a:t>Community-based </a:t>
            </a:r>
            <a:r>
              <a:rPr lang="en-US" sz="2000" dirty="0"/>
              <a:t>Care (CBC) </a:t>
            </a:r>
            <a:r>
              <a:rPr lang="en-US" sz="1600" dirty="0"/>
              <a:t>rollout funding totaling of $66.9 million to expand CBC in stage 1 to a total of 5 areas and stage II to 3 of those areas. Funding includes:</a:t>
            </a:r>
          </a:p>
          <a:p>
            <a:pPr lvl="2">
              <a:buSzPct val="80000"/>
              <a:buFont typeface="Wingdings" panose="05000000000000000000" pitchFamily="2" charset="2"/>
              <a:buChar char="§"/>
            </a:pPr>
            <a:r>
              <a:rPr lang="en-US" sz="1600" dirty="0"/>
              <a:t>$10.6 million for Start-up costs</a:t>
            </a:r>
          </a:p>
          <a:p>
            <a:pPr lvl="2">
              <a:buSzPct val="80000"/>
              <a:buFont typeface="Wingdings" panose="05000000000000000000" pitchFamily="2" charset="2"/>
              <a:buChar char="§"/>
            </a:pPr>
            <a:r>
              <a:rPr lang="en-US" sz="1600" dirty="0"/>
              <a:t>$27.4 million for network support</a:t>
            </a:r>
          </a:p>
          <a:p>
            <a:pPr lvl="2">
              <a:buSzPct val="80000"/>
              <a:buFont typeface="Wingdings" panose="05000000000000000000" pitchFamily="2" charset="2"/>
              <a:buChar char="§"/>
            </a:pPr>
            <a:r>
              <a:rPr lang="en-US" sz="1600" dirty="0"/>
              <a:t>$22.7 million for additional case management resources (above the DFPS resource transfer)</a:t>
            </a:r>
          </a:p>
          <a:p>
            <a:pPr lvl="2">
              <a:spcBef>
                <a:spcPts val="390"/>
              </a:spcBef>
              <a:spcAft>
                <a:spcPts val="0"/>
              </a:spcAft>
              <a:buSzPct val="80000"/>
              <a:buFont typeface="Wingdings" panose="05000000000000000000" pitchFamily="2" charset="2"/>
              <a:buChar char="§"/>
              <a:tabLst>
                <a:tab pos="1447165" algn="l"/>
              </a:tabLst>
            </a:pPr>
            <a:r>
              <a:rPr lang="en-US" sz="1600" dirty="0">
                <a:ea typeface="Wingdings" panose="05000000000000000000" pitchFamily="2" charset="2"/>
              </a:rPr>
              <a:t>$0.7 </a:t>
            </a:r>
            <a:r>
              <a:rPr lang="en-US" sz="1600" spc="-10" dirty="0">
                <a:ea typeface="Wingdings" panose="05000000000000000000" pitchFamily="2" charset="2"/>
              </a:rPr>
              <a:t>m</a:t>
            </a:r>
            <a:r>
              <a:rPr lang="en-US" sz="1600" dirty="0">
                <a:ea typeface="Wingdings" panose="05000000000000000000" pitchFamily="2" charset="2"/>
              </a:rPr>
              <a:t>illion</a:t>
            </a:r>
            <a:r>
              <a:rPr lang="en-US" sz="1600" spc="-10" dirty="0">
                <a:ea typeface="Wingdings" panose="05000000000000000000" pitchFamily="2" charset="2"/>
              </a:rPr>
              <a:t> </a:t>
            </a:r>
            <a:r>
              <a:rPr lang="en-US" sz="1600" dirty="0">
                <a:ea typeface="Wingdings" panose="05000000000000000000" pitchFamily="2" charset="2"/>
              </a:rPr>
              <a:t>for CANS Assess</a:t>
            </a:r>
            <a:r>
              <a:rPr lang="en-US" sz="1600" spc="-10" dirty="0">
                <a:ea typeface="Wingdings" panose="05000000000000000000" pitchFamily="2" charset="2"/>
              </a:rPr>
              <a:t>m</a:t>
            </a:r>
            <a:r>
              <a:rPr lang="en-US" sz="1600" dirty="0">
                <a:ea typeface="Wingdings" panose="05000000000000000000" pitchFamily="2" charset="2"/>
              </a:rPr>
              <a:t>ent</a:t>
            </a:r>
          </a:p>
          <a:p>
            <a:pPr lvl="2">
              <a:spcBef>
                <a:spcPts val="105"/>
              </a:spcBef>
              <a:spcAft>
                <a:spcPts val="0"/>
              </a:spcAft>
              <a:buSzPct val="80000"/>
              <a:buFont typeface="Wingdings" panose="05000000000000000000" pitchFamily="2" charset="2"/>
              <a:buChar char="§"/>
              <a:tabLst>
                <a:tab pos="1447165" algn="l"/>
              </a:tabLst>
            </a:pPr>
            <a:r>
              <a:rPr lang="en-US" sz="1600" dirty="0">
                <a:ea typeface="Wingdings" panose="05000000000000000000" pitchFamily="2" charset="2"/>
              </a:rPr>
              <a:t>$5.5 </a:t>
            </a:r>
            <a:r>
              <a:rPr lang="en-US" sz="1600" spc="-10" dirty="0">
                <a:ea typeface="Wingdings" panose="05000000000000000000" pitchFamily="2" charset="2"/>
              </a:rPr>
              <a:t>m</a:t>
            </a:r>
            <a:r>
              <a:rPr lang="en-US" sz="1600" dirty="0">
                <a:ea typeface="Wingdings" panose="05000000000000000000" pitchFamily="2" charset="2"/>
              </a:rPr>
              <a:t>illion</a:t>
            </a:r>
            <a:r>
              <a:rPr lang="en-US" sz="1600" spc="-10" dirty="0">
                <a:ea typeface="Wingdings" panose="05000000000000000000" pitchFamily="2" charset="2"/>
              </a:rPr>
              <a:t> </a:t>
            </a:r>
            <a:r>
              <a:rPr lang="en-US" sz="1600" dirty="0">
                <a:ea typeface="Wingdings" panose="05000000000000000000" pitchFamily="2" charset="2"/>
              </a:rPr>
              <a:t>for DFPS </a:t>
            </a:r>
            <a:r>
              <a:rPr lang="en-US" sz="1600" spc="5" dirty="0">
                <a:ea typeface="Wingdings" panose="05000000000000000000" pitchFamily="2" charset="2"/>
              </a:rPr>
              <a:t>i</a:t>
            </a:r>
            <a:r>
              <a:rPr lang="en-US" sz="1600" spc="-5" dirty="0">
                <a:ea typeface="Wingdings" panose="05000000000000000000" pitchFamily="2" charset="2"/>
              </a:rPr>
              <a:t>m</a:t>
            </a:r>
            <a:r>
              <a:rPr lang="en-US" sz="1600" dirty="0">
                <a:ea typeface="Wingdings" panose="05000000000000000000" pitchFamily="2" charset="2"/>
              </a:rPr>
              <a:t>ple</a:t>
            </a:r>
            <a:r>
              <a:rPr lang="en-US" sz="1600" spc="-10" dirty="0">
                <a:ea typeface="Wingdings" panose="05000000000000000000" pitchFamily="2" charset="2"/>
              </a:rPr>
              <a:t>m</a:t>
            </a:r>
            <a:r>
              <a:rPr lang="en-US" sz="1600" dirty="0">
                <a:ea typeface="Wingdings" panose="05000000000000000000" pitchFamily="2" charset="2"/>
              </a:rPr>
              <a:t>entation and oversight</a:t>
            </a:r>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val="34300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C4E0E95-BAC9-4914-A03C-DBE64D68927F}" type="slidenum">
              <a:rPr lang="en-US" smtClean="0"/>
              <a:pPr/>
              <a:t>4</a:t>
            </a:fld>
            <a:endParaRPr lang="en-US" dirty="0"/>
          </a:p>
        </p:txBody>
      </p:sp>
      <p:sp>
        <p:nvSpPr>
          <p:cNvPr id="7" name="Rectangle 6"/>
          <p:cNvSpPr/>
          <p:nvPr/>
        </p:nvSpPr>
        <p:spPr>
          <a:xfrm>
            <a:off x="914400" y="1565477"/>
            <a:ext cx="7772400" cy="3666260"/>
          </a:xfrm>
          <a:prstGeom prst="rect">
            <a:avLst/>
          </a:prstGeom>
        </p:spPr>
        <p:txBody>
          <a:bodyPr wrap="square">
            <a:spAutoFit/>
          </a:bodyPr>
          <a:lstStyle/>
          <a:p>
            <a:pPr marL="342900" marR="0" lvl="0" indent="-342900">
              <a:spcBef>
                <a:spcPts val="0"/>
              </a:spcBef>
              <a:spcAft>
                <a:spcPts val="0"/>
              </a:spcAft>
              <a:buSzPct val="100000"/>
              <a:buFont typeface="Arial" panose="020B0604020202020204" pitchFamily="34" charset="0"/>
              <a:buChar char="•"/>
              <a:tabLst>
                <a:tab pos="532765" algn="l"/>
              </a:tabLst>
            </a:pPr>
            <a:r>
              <a:rPr lang="en-US" sz="2000" dirty="0">
                <a:latin typeface="Calibri" panose="020F0502020204030204" pitchFamily="34" charset="0"/>
                <a:ea typeface="Segoe MDL2 Assets" panose="050A0102010101010101" pitchFamily="18" charset="0"/>
                <a:cs typeface="Calibri" panose="020F0502020204030204" pitchFamily="34" charset="0"/>
              </a:rPr>
              <a:t>Provider Rate Increases</a:t>
            </a:r>
          </a:p>
          <a:p>
            <a:pPr marL="742950" marR="92710" lvl="1" indent="-285750">
              <a:lnSpc>
                <a:spcPct val="100000"/>
              </a:lnSpc>
              <a:spcBef>
                <a:spcPts val="105"/>
              </a:spcBef>
              <a:spcAft>
                <a:spcPts val="0"/>
              </a:spcAft>
              <a:buSzPct val="80000"/>
              <a:buFont typeface="Courier New" panose="02070309020205020404" pitchFamily="49" charset="0"/>
              <a:buChar char="o"/>
              <a:tabLst>
                <a:tab pos="990600" algn="l"/>
              </a:tabLst>
            </a:pPr>
            <a:r>
              <a:rPr lang="en-US" sz="1600" dirty="0">
                <a:latin typeface="Times New Roman" panose="02020603050405020304" pitchFamily="18" charset="0"/>
                <a:ea typeface="Courier New" panose="02070309020205020404" pitchFamily="49" charset="0"/>
                <a:cs typeface="Times New Roman" panose="02020603050405020304" pitchFamily="18" charset="0"/>
              </a:rPr>
              <a:t>$12 </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illion</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for targeted</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f</a:t>
            </a:r>
            <a:r>
              <a:rPr lang="en-US" sz="1600" dirty="0">
                <a:latin typeface="Times New Roman" panose="02020603050405020304" pitchFamily="18" charset="0"/>
                <a:ea typeface="Courier New" panose="02070309020205020404" pitchFamily="49" charset="0"/>
                <a:cs typeface="Times New Roman" panose="02020603050405020304" pitchFamily="18" charset="0"/>
              </a:rPr>
              <a:t>oster care </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p</a:t>
            </a:r>
            <a:r>
              <a:rPr lang="en-US" sz="1600" dirty="0">
                <a:latin typeface="Times New Roman" panose="02020603050405020304" pitchFamily="18" charset="0"/>
                <a:ea typeface="Courier New" panose="02070309020205020404" pitchFamily="49" charset="0"/>
                <a:cs typeface="Times New Roman" panose="02020603050405020304" pitchFamily="18" charset="0"/>
              </a:rPr>
              <a:t>rovider</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rate</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increases</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i</a:t>
            </a:r>
            <a:r>
              <a:rPr lang="en-US" sz="1600" spc="-15" dirty="0">
                <a:latin typeface="Times New Roman" panose="02020603050405020304" pitchFamily="18" charset="0"/>
                <a:ea typeface="Courier New" panose="02070309020205020404" pitchFamily="49" charset="0"/>
                <a:cs typeface="Times New Roman" panose="02020603050405020304" pitchFamily="18" charset="0"/>
              </a:rPr>
              <a:t>n</a:t>
            </a:r>
            <a:r>
              <a:rPr lang="en-US" sz="1600" dirty="0">
                <a:latin typeface="Times New Roman" panose="02020603050405020304" pitchFamily="18" charset="0"/>
                <a:ea typeface="Courier New" panose="02070309020205020404" pitchFamily="49" charset="0"/>
                <a:cs typeface="Times New Roman" panose="02020603050405020304" pitchFamily="18" charset="0"/>
              </a:rPr>
              <a:t>cluding E</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ergency Shelters, Supervised Independent </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Livin</a:t>
            </a:r>
            <a:r>
              <a:rPr lang="en-US" sz="1600" dirty="0">
                <a:latin typeface="Times New Roman" panose="02020603050405020304" pitchFamily="18" charset="0"/>
                <a:ea typeface="Courier New" panose="02070309020205020404" pitchFamily="49" charset="0"/>
                <a:cs typeface="Times New Roman" panose="02020603050405020304" pitchFamily="18" charset="0"/>
              </a:rPr>
              <a:t>g</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an</a:t>
            </a:r>
            <a:r>
              <a:rPr lang="en-US" sz="1600" dirty="0">
                <a:latin typeface="Times New Roman" panose="02020603050405020304" pitchFamily="18" charset="0"/>
                <a:ea typeface="Courier New" panose="02070309020205020404" pitchFamily="49" charset="0"/>
                <a:cs typeface="Times New Roman" panose="02020603050405020304" pitchFamily="18" charset="0"/>
              </a:rPr>
              <a:t>d</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Chil</a:t>
            </a:r>
            <a:r>
              <a:rPr lang="en-US" sz="1600" dirty="0">
                <a:latin typeface="Times New Roman" panose="02020603050405020304" pitchFamily="18" charset="0"/>
                <a:ea typeface="Courier New" panose="02070309020205020404" pitchFamily="49" charset="0"/>
                <a:cs typeface="Times New Roman" panose="02020603050405020304" pitchFamily="18" charset="0"/>
              </a:rPr>
              <a:t>d</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Placin</a:t>
            </a:r>
            <a:r>
              <a:rPr lang="en-US" sz="1600" dirty="0">
                <a:latin typeface="Times New Roman" panose="02020603050405020304" pitchFamily="18" charset="0"/>
                <a:ea typeface="Courier New" panose="02070309020205020404" pitchFamily="49" charset="0"/>
                <a:cs typeface="Times New Roman" panose="02020603050405020304" pitchFamily="18" charset="0"/>
              </a:rPr>
              <a:t>g</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Agenc</a:t>
            </a:r>
            <a:r>
              <a:rPr lang="en-US" sz="1600" dirty="0">
                <a:latin typeface="Times New Roman" panose="02020603050405020304" pitchFamily="18" charset="0"/>
                <a:ea typeface="Courier New" panose="02070309020205020404" pitchFamily="49" charset="0"/>
                <a:cs typeface="Times New Roman" panose="02020603050405020304" pitchFamily="18" charset="0"/>
              </a:rPr>
              <a:t>y support costs.</a:t>
            </a:r>
          </a:p>
          <a:p>
            <a:pPr marL="0" marR="0">
              <a:lnSpc>
                <a:spcPts val="550"/>
              </a:lnSpc>
              <a:spcBef>
                <a:spcPts val="50"/>
              </a:spcBef>
              <a:spcAft>
                <a:spcPts val="0"/>
              </a:spcAft>
            </a:pPr>
            <a:r>
              <a:rPr lang="en-US" sz="550" dirty="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ts val="1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ct val="100000"/>
              <a:buFont typeface="Arial" panose="020B0604020202020204" pitchFamily="34" charset="0"/>
              <a:buChar char="•"/>
              <a:tabLst>
                <a:tab pos="532765" algn="l"/>
              </a:tabLst>
            </a:pPr>
            <a:r>
              <a:rPr lang="en-US" sz="2000" dirty="0">
                <a:latin typeface="Calibri" panose="020F0502020204030204" pitchFamily="34" charset="0"/>
                <a:ea typeface="Segoe MDL2 Assets" panose="050A0102010101010101" pitchFamily="18" charset="0"/>
                <a:cs typeface="Calibri" panose="020F0502020204030204" pitchFamily="34" charset="0"/>
              </a:rPr>
              <a:t>Child Prot</a:t>
            </a:r>
            <a:r>
              <a:rPr lang="en-US" sz="2000" spc="-5" dirty="0">
                <a:latin typeface="Calibri" panose="020F0502020204030204" pitchFamily="34" charset="0"/>
                <a:ea typeface="Segoe MDL2 Assets" panose="050A0102010101010101" pitchFamily="18" charset="0"/>
                <a:cs typeface="Calibri" panose="020F0502020204030204" pitchFamily="34" charset="0"/>
              </a:rPr>
              <a:t>ec</a:t>
            </a:r>
            <a:r>
              <a:rPr lang="en-US" sz="2000" dirty="0">
                <a:latin typeface="Calibri" panose="020F0502020204030204" pitchFamily="34" charset="0"/>
                <a:ea typeface="Segoe MDL2 Assets" panose="050A0102010101010101" pitchFamily="18" charset="0"/>
                <a:cs typeface="Calibri" panose="020F0502020204030204" pitchFamily="34" charset="0"/>
              </a:rPr>
              <a:t>tive S</a:t>
            </a:r>
            <a:r>
              <a:rPr lang="en-US" sz="2000" spc="-5" dirty="0">
                <a:latin typeface="Calibri" panose="020F0502020204030204" pitchFamily="34" charset="0"/>
                <a:ea typeface="Segoe MDL2 Assets" panose="050A0102010101010101" pitchFamily="18" charset="0"/>
                <a:cs typeface="Calibri" panose="020F0502020204030204" pitchFamily="34" charset="0"/>
              </a:rPr>
              <a:t>e</a:t>
            </a:r>
            <a:r>
              <a:rPr lang="en-US" sz="2000" dirty="0">
                <a:latin typeface="Calibri" panose="020F0502020204030204" pitchFamily="34" charset="0"/>
                <a:ea typeface="Segoe MDL2 Assets" panose="050A0102010101010101" pitchFamily="18" charset="0"/>
                <a:cs typeface="Calibri" panose="020F0502020204030204" pitchFamily="34" charset="0"/>
              </a:rPr>
              <a:t>rvic</a:t>
            </a:r>
            <a:r>
              <a:rPr lang="en-US" sz="2000" spc="-5" dirty="0">
                <a:latin typeface="Calibri" panose="020F0502020204030204" pitchFamily="34" charset="0"/>
                <a:ea typeface="Segoe MDL2 Assets" panose="050A0102010101010101" pitchFamily="18" charset="0"/>
                <a:cs typeface="Calibri" panose="020F0502020204030204" pitchFamily="34" charset="0"/>
              </a:rPr>
              <a:t>e</a:t>
            </a:r>
            <a:r>
              <a:rPr lang="en-US" sz="2000" dirty="0">
                <a:latin typeface="Calibri" panose="020F0502020204030204" pitchFamily="34" charset="0"/>
                <a:ea typeface="Segoe MDL2 Assets" panose="050A0102010101010101" pitchFamily="18" charset="0"/>
                <a:cs typeface="Calibri" panose="020F0502020204030204" pitchFamily="34" charset="0"/>
              </a:rPr>
              <a:t>s (CPS)</a:t>
            </a:r>
          </a:p>
          <a:p>
            <a:pPr marL="742950" marR="0" lvl="1" indent="-285750">
              <a:spcBef>
                <a:spcPts val="105"/>
              </a:spcBef>
              <a:spcAft>
                <a:spcPts val="0"/>
              </a:spcAft>
              <a:buSzPct val="80000"/>
              <a:buFont typeface="Courier New" panose="02070309020205020404" pitchFamily="49" charset="0"/>
              <a:buChar char="o"/>
              <a:tabLst>
                <a:tab pos="990600" algn="l"/>
              </a:tabLst>
            </a:pPr>
            <a:r>
              <a:rPr lang="en-US" sz="1600" dirty="0">
                <a:latin typeface="Times New Roman" panose="02020603050405020304" pitchFamily="18" charset="0"/>
                <a:ea typeface="Courier New" panose="02070309020205020404" pitchFamily="49" charset="0"/>
                <a:cs typeface="Times New Roman" panose="02020603050405020304" pitchFamily="18" charset="0"/>
              </a:rPr>
              <a:t>$6.0 </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illion</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for critical</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clie</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n</a:t>
            </a:r>
            <a:r>
              <a:rPr lang="en-US" sz="1600" dirty="0">
                <a:latin typeface="Times New Roman" panose="02020603050405020304" pitchFamily="18" charset="0"/>
                <a:ea typeface="Courier New" panose="02070309020205020404" pitchFamily="49" charset="0"/>
                <a:cs typeface="Times New Roman" panose="02020603050405020304" pitchFamily="18" charset="0"/>
              </a:rPr>
              <a:t>t services staff incl</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u</a:t>
            </a:r>
            <a:r>
              <a:rPr lang="en-US" sz="1600" dirty="0">
                <a:latin typeface="Times New Roman" panose="02020603050405020304" pitchFamily="18" charset="0"/>
                <a:ea typeface="Courier New" panose="02070309020205020404" pitchFamily="49" charset="0"/>
                <a:cs typeface="Times New Roman" panose="02020603050405020304" pitchFamily="18" charset="0"/>
              </a:rPr>
              <a:t>ding:</a:t>
            </a:r>
          </a:p>
          <a:p>
            <a:pPr marL="1200150" marR="511810" lvl="2" indent="-285750">
              <a:lnSpc>
                <a:spcPct val="107000"/>
              </a:lnSpc>
              <a:spcBef>
                <a:spcPts val="5"/>
              </a:spcBef>
              <a:spcAft>
                <a:spcPts val="0"/>
              </a:spcAft>
              <a:buSzPct val="80000"/>
              <a:buFont typeface="Wingdings" panose="05000000000000000000" pitchFamily="2" charset="2"/>
              <a:buChar char="§"/>
              <a:tabLst>
                <a:tab pos="1447165" algn="l"/>
              </a:tabLst>
            </a:pPr>
            <a:r>
              <a:rPr lang="en-US" sz="1600" dirty="0">
                <a:latin typeface="Times New Roman" panose="02020603050405020304" pitchFamily="18" charset="0"/>
                <a:ea typeface="Wingdings" panose="05000000000000000000" pitchFamily="2" charset="2"/>
                <a:cs typeface="Times New Roman" panose="02020603050405020304" pitchFamily="18" charset="0"/>
              </a:rPr>
              <a:t>30 staff to be distributed a</a:t>
            </a:r>
            <a:r>
              <a:rPr lang="en-US" sz="1600" spc="-10" dirty="0">
                <a:latin typeface="Times New Roman" panose="02020603050405020304" pitchFamily="18" charset="0"/>
                <a:ea typeface="Wingdings" panose="05000000000000000000" pitchFamily="2" charset="2"/>
                <a:cs typeface="Times New Roman" panose="02020603050405020304" pitchFamily="18" charset="0"/>
              </a:rPr>
              <a:t>m</a:t>
            </a:r>
            <a:r>
              <a:rPr lang="en-US" sz="1600" dirty="0">
                <a:latin typeface="Times New Roman" panose="02020603050405020304" pitchFamily="18" charset="0"/>
                <a:ea typeface="Wingdings" panose="05000000000000000000" pitchFamily="2" charset="2"/>
                <a:cs typeface="Times New Roman" panose="02020603050405020304" pitchFamily="18" charset="0"/>
              </a:rPr>
              <a:t>ong eligibility workers, hu</a:t>
            </a:r>
            <a:r>
              <a:rPr lang="en-US" sz="1600" spc="-10" dirty="0">
                <a:latin typeface="Times New Roman" panose="02020603050405020304" pitchFamily="18" charset="0"/>
                <a:ea typeface="Wingdings" panose="05000000000000000000" pitchFamily="2" charset="2"/>
                <a:cs typeface="Times New Roman" panose="02020603050405020304" pitchFamily="18" charset="0"/>
              </a:rPr>
              <a:t>m</a:t>
            </a:r>
            <a:r>
              <a:rPr lang="en-US" sz="1600" dirty="0">
                <a:latin typeface="Times New Roman" panose="02020603050405020304" pitchFamily="18" charset="0"/>
                <a:ea typeface="Wingdings" panose="05000000000000000000" pitchFamily="2" charset="2"/>
                <a:cs typeface="Times New Roman" panose="02020603050405020304" pitchFamily="18" charset="0"/>
              </a:rPr>
              <a:t>an se</a:t>
            </a:r>
            <a:r>
              <a:rPr lang="en-US" sz="1600" spc="-10" dirty="0">
                <a:latin typeface="Times New Roman" panose="02020603050405020304" pitchFamily="18" charset="0"/>
                <a:ea typeface="Wingdings" panose="05000000000000000000" pitchFamily="2" charset="2"/>
                <a:cs typeface="Times New Roman" panose="02020603050405020304" pitchFamily="18" charset="0"/>
              </a:rPr>
              <a:t>r</a:t>
            </a:r>
            <a:r>
              <a:rPr lang="en-US" sz="1600" dirty="0">
                <a:latin typeface="Times New Roman" panose="02020603050405020304" pitchFamily="18" charset="0"/>
                <a:ea typeface="Wingdings" panose="05000000000000000000" pitchFamily="2" charset="2"/>
                <a:cs typeface="Times New Roman" panose="02020603050405020304" pitchFamily="18" charset="0"/>
              </a:rPr>
              <a:t>vices technicians, and local per</a:t>
            </a:r>
            <a:r>
              <a:rPr lang="en-US" sz="1600" spc="-10" dirty="0">
                <a:latin typeface="Times New Roman" panose="02020603050405020304" pitchFamily="18" charset="0"/>
                <a:ea typeface="Wingdings" panose="05000000000000000000" pitchFamily="2" charset="2"/>
                <a:cs typeface="Times New Roman" panose="02020603050405020304" pitchFamily="18" charset="0"/>
              </a:rPr>
              <a:t>m</a:t>
            </a:r>
            <a:r>
              <a:rPr lang="en-US" sz="1600" dirty="0">
                <a:latin typeface="Times New Roman" panose="02020603050405020304" pitchFamily="18" charset="0"/>
                <a:ea typeface="Wingdings" panose="05000000000000000000" pitchFamily="2" charset="2"/>
                <a:cs typeface="Times New Roman" panose="02020603050405020304" pitchFamily="18" charset="0"/>
              </a:rPr>
              <a:t>anency specialists;</a:t>
            </a:r>
          </a:p>
          <a:p>
            <a:pPr marL="1200150" marR="0" lvl="2" indent="-285750">
              <a:lnSpc>
                <a:spcPts val="1380"/>
              </a:lnSpc>
              <a:spcBef>
                <a:spcPts val="0"/>
              </a:spcBef>
              <a:spcAft>
                <a:spcPts val="0"/>
              </a:spcAft>
              <a:buSzPct val="80000"/>
              <a:buFont typeface="Wingdings" panose="05000000000000000000" pitchFamily="2" charset="2"/>
              <a:buChar char="§"/>
              <a:tabLst>
                <a:tab pos="1447165" algn="l"/>
              </a:tabLst>
            </a:pPr>
            <a:r>
              <a:rPr lang="en-US" sz="1600" dirty="0">
                <a:latin typeface="Times New Roman" panose="02020603050405020304" pitchFamily="18" charset="0"/>
                <a:ea typeface="Wingdings" panose="05000000000000000000" pitchFamily="2" charset="2"/>
                <a:cs typeface="Times New Roman" panose="02020603050405020304" pitchFamily="18" charset="0"/>
              </a:rPr>
              <a:t>10 Preparation for Adult Living (PAL) specialists; and</a:t>
            </a:r>
          </a:p>
          <a:p>
            <a:pPr marL="1200150" marR="0" lvl="2" indent="-285750">
              <a:spcBef>
                <a:spcPts val="105"/>
              </a:spcBef>
              <a:spcAft>
                <a:spcPts val="0"/>
              </a:spcAft>
              <a:buSzPct val="80000"/>
              <a:buFont typeface="Wingdings" panose="05000000000000000000" pitchFamily="2" charset="2"/>
              <a:buChar char="§"/>
              <a:tabLst>
                <a:tab pos="1447165" algn="l"/>
              </a:tabLst>
            </a:pPr>
            <a:r>
              <a:rPr lang="en-US" sz="1600" dirty="0">
                <a:latin typeface="Times New Roman" panose="02020603050405020304" pitchFamily="18" charset="0"/>
                <a:ea typeface="Wingdings" panose="05000000000000000000" pitchFamily="2" charset="2"/>
                <a:cs typeface="Times New Roman" panose="02020603050405020304" pitchFamily="18" charset="0"/>
              </a:rPr>
              <a:t>5 Medical </a:t>
            </a:r>
            <a:r>
              <a:rPr lang="en-US" sz="1600" spc="-10" dirty="0">
                <a:latin typeface="Times New Roman" panose="02020603050405020304" pitchFamily="18" charset="0"/>
                <a:ea typeface="Wingdings" panose="05000000000000000000" pitchFamily="2" charset="2"/>
                <a:cs typeface="Times New Roman" panose="02020603050405020304" pitchFamily="18" charset="0"/>
              </a:rPr>
              <a:t>S</a:t>
            </a:r>
            <a:r>
              <a:rPr lang="en-US" sz="1600" dirty="0">
                <a:latin typeface="Times New Roman" panose="02020603050405020304" pitchFamily="18" charset="0"/>
                <a:ea typeface="Wingdings" panose="05000000000000000000" pitchFamily="2" charset="2"/>
                <a:cs typeface="Times New Roman" panose="02020603050405020304" pitchFamily="18" charset="0"/>
              </a:rPr>
              <a:t>ervices </a:t>
            </a:r>
            <a:r>
              <a:rPr lang="en-US" sz="1600" spc="-15" dirty="0">
                <a:latin typeface="Times New Roman" panose="02020603050405020304" pitchFamily="18" charset="0"/>
                <a:ea typeface="Wingdings" panose="05000000000000000000" pitchFamily="2" charset="2"/>
                <a:cs typeface="Times New Roman" panose="02020603050405020304" pitchFamily="18" charset="0"/>
              </a:rPr>
              <a:t>W</a:t>
            </a:r>
            <a:r>
              <a:rPr lang="en-US" sz="1600" dirty="0">
                <a:latin typeface="Times New Roman" panose="02020603050405020304" pitchFamily="18" charset="0"/>
                <a:ea typeface="Wingdings" panose="05000000000000000000" pitchFamily="2" charset="2"/>
                <a:cs typeface="Times New Roman" panose="02020603050405020304" pitchFamily="18" charset="0"/>
              </a:rPr>
              <a:t>ell-Being staff</a:t>
            </a:r>
          </a:p>
          <a:p>
            <a:pPr marL="742950" marR="318135" lvl="1" indent="-285750">
              <a:lnSpc>
                <a:spcPct val="100000"/>
              </a:lnSpc>
              <a:spcBef>
                <a:spcPts val="105"/>
              </a:spcBef>
              <a:spcAft>
                <a:spcPts val="0"/>
              </a:spcAft>
              <a:buSzPct val="80000"/>
              <a:buFont typeface="Courier New" panose="02070309020205020404" pitchFamily="49" charset="0"/>
              <a:buChar char="o"/>
              <a:tabLst>
                <a:tab pos="990600" algn="l"/>
              </a:tabLst>
            </a:pPr>
            <a:r>
              <a:rPr lang="en-US" sz="1600" dirty="0">
                <a:latin typeface="Times New Roman" panose="02020603050405020304" pitchFamily="18" charset="0"/>
                <a:ea typeface="Courier New" panose="02070309020205020404" pitchFamily="49" charset="0"/>
                <a:cs typeface="Times New Roman" panose="02020603050405020304" pitchFamily="18" charset="0"/>
              </a:rPr>
              <a:t>$1.8 </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illion</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for Supervised Indepe</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n</a:t>
            </a:r>
            <a:r>
              <a:rPr lang="en-US" sz="1600" dirty="0">
                <a:latin typeface="Times New Roman" panose="02020603050405020304" pitchFamily="18" charset="0"/>
                <a:ea typeface="Courier New" panose="02070309020205020404" pitchFamily="49" charset="0"/>
                <a:cs typeface="Times New Roman" panose="02020603050405020304" pitchFamily="18" charset="0"/>
              </a:rPr>
              <a:t>dent Living</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case </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anage</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ent</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services for children with co</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plex needs</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wh</a:t>
            </a:r>
            <a:r>
              <a:rPr lang="en-US" sz="1600" dirty="0">
                <a:latin typeface="Times New Roman" panose="02020603050405020304" pitchFamily="18" charset="0"/>
                <a:ea typeface="Courier New" panose="02070309020205020404" pitchFamily="49" charset="0"/>
                <a:cs typeface="Times New Roman" panose="02020603050405020304" pitchFamily="18" charset="0"/>
              </a:rPr>
              <a:t>o</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ar</a:t>
            </a:r>
            <a:r>
              <a:rPr lang="en-US" sz="1600" dirty="0">
                <a:latin typeface="Times New Roman" panose="02020603050405020304" pitchFamily="18" charset="0"/>
                <a:ea typeface="Courier New" panose="02070309020205020404" pitchFamily="49" charset="0"/>
                <a:cs typeface="Times New Roman" panose="02020603050405020304" pitchFamily="18" charset="0"/>
              </a:rPr>
              <a:t>e</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livin</a:t>
            </a:r>
            <a:r>
              <a:rPr lang="en-US" sz="1600" dirty="0">
                <a:latin typeface="Times New Roman" panose="02020603050405020304" pitchFamily="18" charset="0"/>
                <a:ea typeface="Courier New" panose="02070309020205020404" pitchFamily="49" charset="0"/>
                <a:cs typeface="Times New Roman" panose="02020603050405020304" pitchFamily="18" charset="0"/>
              </a:rPr>
              <a:t>g</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o</a:t>
            </a:r>
            <a:r>
              <a:rPr lang="en-US" sz="1600" dirty="0">
                <a:latin typeface="Times New Roman" panose="02020603050405020304" pitchFamily="18" charset="0"/>
                <a:ea typeface="Courier New" panose="02070309020205020404" pitchFamily="49" charset="0"/>
                <a:cs typeface="Times New Roman" panose="02020603050405020304" pitchFamily="18" charset="0"/>
              </a:rPr>
              <a:t>n</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thei</a:t>
            </a:r>
            <a:r>
              <a:rPr lang="en-US" sz="1600" dirty="0">
                <a:latin typeface="Times New Roman" panose="02020603050405020304" pitchFamily="18" charset="0"/>
                <a:ea typeface="Courier New" panose="02070309020205020404" pitchFamily="49" charset="0"/>
                <a:cs typeface="Times New Roman" panose="02020603050405020304" pitchFamily="18" charset="0"/>
              </a:rPr>
              <a:t>r</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 own.</a:t>
            </a:r>
            <a:endParaRPr lang="en-US" sz="1600" dirty="0">
              <a:latin typeface="Times New Roman" panose="02020603050405020304" pitchFamily="18" charset="0"/>
              <a:ea typeface="Courier New" panose="02070309020205020404" pitchFamily="49" charset="0"/>
              <a:cs typeface="Times New Roman" panose="02020603050405020304" pitchFamily="18" charset="0"/>
            </a:endParaRPr>
          </a:p>
          <a:p>
            <a:pPr marL="742950" marR="189865" lvl="1" indent="-285750">
              <a:lnSpc>
                <a:spcPct val="100000"/>
              </a:lnSpc>
              <a:spcBef>
                <a:spcPts val="105"/>
              </a:spcBef>
              <a:spcAft>
                <a:spcPts val="0"/>
              </a:spcAft>
              <a:buSzPct val="80000"/>
              <a:buFont typeface="Courier New" panose="02070309020205020404" pitchFamily="49" charset="0"/>
              <a:buChar char="o"/>
              <a:tabLst>
                <a:tab pos="990600" algn="l"/>
              </a:tabLst>
            </a:pPr>
            <a:r>
              <a:rPr lang="en-US" sz="1600" dirty="0">
                <a:latin typeface="Times New Roman" panose="02020603050405020304" pitchFamily="18" charset="0"/>
                <a:ea typeface="Courier New" panose="02070309020205020404" pitchFamily="49" charset="0"/>
                <a:cs typeface="Times New Roman" panose="02020603050405020304" pitchFamily="18" charset="0"/>
              </a:rPr>
              <a:t>$2.5 </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illion</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dirty="0">
                <a:latin typeface="Times New Roman" panose="02020603050405020304" pitchFamily="18" charset="0"/>
                <a:ea typeface="Courier New" panose="02070309020205020404" pitchFamily="49" charset="0"/>
                <a:cs typeface="Times New Roman" panose="02020603050405020304" pitchFamily="18" charset="0"/>
              </a:rPr>
              <a:t>for Post Adoption/Po</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s</a:t>
            </a:r>
            <a:r>
              <a:rPr lang="en-US" sz="1600" dirty="0">
                <a:latin typeface="Times New Roman" panose="02020603050405020304" pitchFamily="18" charset="0"/>
                <a:ea typeface="Courier New" panose="02070309020205020404" pitchFamily="49" charset="0"/>
                <a:cs typeface="Times New Roman" panose="02020603050405020304" pitchFamily="18" charset="0"/>
              </a:rPr>
              <a:t>t-Per</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anency Residential</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 </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T</a:t>
            </a:r>
            <a:r>
              <a:rPr lang="en-US" sz="1600" dirty="0">
                <a:latin typeface="Times New Roman" panose="02020603050405020304" pitchFamily="18" charset="0"/>
                <a:ea typeface="Courier New" panose="02070309020205020404" pitchFamily="49" charset="0"/>
                <a:cs typeface="Times New Roman" panose="02020603050405020304" pitchFamily="18" charset="0"/>
              </a:rPr>
              <a:t>re</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a</a:t>
            </a:r>
            <a:r>
              <a:rPr lang="en-US" sz="1600" dirty="0">
                <a:latin typeface="Times New Roman" panose="02020603050405020304" pitchFamily="18" charset="0"/>
                <a:ea typeface="Courier New" panose="02070309020205020404" pitchFamily="49" charset="0"/>
                <a:cs typeface="Times New Roman" panose="02020603050405020304" pitchFamily="18" charset="0"/>
              </a:rPr>
              <a:t>t</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ent servi</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c</a:t>
            </a:r>
            <a:r>
              <a:rPr lang="en-US" sz="1600" dirty="0">
                <a:latin typeface="Times New Roman" panose="02020603050405020304" pitchFamily="18" charset="0"/>
                <a:ea typeface="Courier New" panose="02070309020205020404" pitchFamily="49" charset="0"/>
                <a:cs typeface="Times New Roman" panose="02020603050405020304" pitchFamily="18" charset="0"/>
              </a:rPr>
              <a:t>es for children with co</a:t>
            </a:r>
            <a:r>
              <a:rPr lang="en-US" sz="1600" spc="-10" dirty="0">
                <a:latin typeface="Times New Roman" panose="02020603050405020304" pitchFamily="18" charset="0"/>
                <a:ea typeface="Courier New" panose="02070309020205020404" pitchFamily="49" charset="0"/>
                <a:cs typeface="Times New Roman" panose="02020603050405020304" pitchFamily="18" charset="0"/>
              </a:rPr>
              <a:t>m</a:t>
            </a:r>
            <a:r>
              <a:rPr lang="en-US" sz="1600" dirty="0">
                <a:latin typeface="Times New Roman" panose="02020603050405020304" pitchFamily="18" charset="0"/>
                <a:ea typeface="Courier New" panose="02070309020205020404" pitchFamily="49" charset="0"/>
                <a:cs typeface="Times New Roman" panose="02020603050405020304" pitchFamily="18" charset="0"/>
              </a:rPr>
              <a:t>pl</a:t>
            </a:r>
            <a:r>
              <a:rPr lang="en-US" sz="1600" spc="-5" dirty="0">
                <a:latin typeface="Times New Roman" panose="02020603050405020304" pitchFamily="18" charset="0"/>
                <a:ea typeface="Courier New" panose="02070309020205020404" pitchFamily="49" charset="0"/>
                <a:cs typeface="Times New Roman" panose="02020603050405020304" pitchFamily="18" charset="0"/>
              </a:rPr>
              <a:t>e</a:t>
            </a:r>
            <a:r>
              <a:rPr lang="en-US" sz="1600" dirty="0">
                <a:latin typeface="Times New Roman" panose="02020603050405020304" pitchFamily="18" charset="0"/>
                <a:ea typeface="Courier New" panose="02070309020205020404" pitchFamily="49" charset="0"/>
                <a:cs typeface="Times New Roman" panose="02020603050405020304" pitchFamily="18" charset="0"/>
              </a:rPr>
              <a:t>x behavioral health needs. </a:t>
            </a:r>
            <a:endParaRPr lang="en-US" sz="1600" dirty="0">
              <a:effectLst/>
              <a:latin typeface="Times New Roman" panose="02020603050405020304" pitchFamily="18" charset="0"/>
              <a:ea typeface="Courier New" panose="02070309020205020404" pitchFamily="49" charset="0"/>
              <a:cs typeface="Times New Roman" panose="02020603050405020304" pitchFamily="18" charset="0"/>
            </a:endParaRPr>
          </a:p>
        </p:txBody>
      </p:sp>
      <p:sp>
        <p:nvSpPr>
          <p:cNvPr id="4" name="TextBox 3"/>
          <p:cNvSpPr txBox="1"/>
          <p:nvPr/>
        </p:nvSpPr>
        <p:spPr>
          <a:xfrm>
            <a:off x="2676659" y="289292"/>
            <a:ext cx="6477000" cy="769441"/>
          </a:xfrm>
          <a:prstGeom prst="rect">
            <a:avLst/>
          </a:prstGeom>
          <a:noFill/>
        </p:spPr>
        <p:txBody>
          <a:bodyPr wrap="square" rtlCol="0">
            <a:spAutoFit/>
          </a:bodyPr>
          <a:lstStyle/>
          <a:p>
            <a:r>
              <a:rPr lang="en-US" sz="4400" dirty="0">
                <a:solidFill>
                  <a:prstClr val="black"/>
                </a:solidFill>
                <a:latin typeface="Calibri Light" panose="020F0302020204030204" pitchFamily="34" charset="0"/>
                <a:cs typeface="Calibri Light" panose="020F0302020204030204" pitchFamily="34" charset="0"/>
              </a:rPr>
              <a:t>Appropriations </a:t>
            </a:r>
            <a:r>
              <a:rPr lang="en-US" sz="4400" dirty="0" smtClean="0">
                <a:solidFill>
                  <a:prstClr val="black"/>
                </a:solidFill>
                <a:latin typeface="Calibri Light" panose="020F0302020204030204" pitchFamily="34" charset="0"/>
                <a:cs typeface="Calibri Light" panose="020F0302020204030204" pitchFamily="34" charset="0"/>
              </a:rPr>
              <a:t>Highlights</a:t>
            </a:r>
            <a:endParaRPr lang="en-US" sz="4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23729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C4E0E95-BAC9-4914-A03C-DBE64D68927F}" type="slidenum">
              <a:rPr lang="en-US" smtClean="0"/>
              <a:pPr/>
              <a:t>5</a:t>
            </a:fld>
            <a:endParaRPr lang="en-US" dirty="0"/>
          </a:p>
        </p:txBody>
      </p:sp>
      <p:sp>
        <p:nvSpPr>
          <p:cNvPr id="3" name="Rectangle 2"/>
          <p:cNvSpPr/>
          <p:nvPr/>
        </p:nvSpPr>
        <p:spPr>
          <a:xfrm>
            <a:off x="762000" y="1389339"/>
            <a:ext cx="7467600" cy="3956339"/>
          </a:xfrm>
          <a:prstGeom prst="rect">
            <a:avLst/>
          </a:prstGeom>
        </p:spPr>
        <p:txBody>
          <a:bodyPr wrap="square">
            <a:spAutoFit/>
          </a:bodyPr>
          <a:lstStyle/>
          <a:p>
            <a:pPr marL="342900" marR="0" lvl="0" indent="-342900">
              <a:spcBef>
                <a:spcPts val="0"/>
              </a:spcBef>
              <a:spcAft>
                <a:spcPts val="0"/>
              </a:spcAft>
              <a:buSzPct val="100000"/>
              <a:buFont typeface="Arial" panose="020B0604020202020204" pitchFamily="34" charset="0"/>
              <a:buChar char="•"/>
              <a:tabLst>
                <a:tab pos="532765" algn="l"/>
              </a:tabLst>
            </a:pPr>
            <a:r>
              <a:rPr lang="en-US" sz="2000" dirty="0">
                <a:latin typeface="Calibri" panose="020F0502020204030204" pitchFamily="34" charset="0"/>
                <a:ea typeface="Segoe MDL2 Assets" panose="050A0102010101010101" pitchFamily="18" charset="0"/>
                <a:cs typeface="Calibri" panose="020F0502020204030204" pitchFamily="34" charset="0"/>
              </a:rPr>
              <a:t>Child Prot</a:t>
            </a:r>
            <a:r>
              <a:rPr lang="en-US" sz="2000" spc="-5" dirty="0">
                <a:latin typeface="Calibri" panose="020F0502020204030204" pitchFamily="34" charset="0"/>
                <a:ea typeface="Segoe MDL2 Assets" panose="050A0102010101010101" pitchFamily="18" charset="0"/>
                <a:cs typeface="Calibri" panose="020F0502020204030204" pitchFamily="34" charset="0"/>
              </a:rPr>
              <a:t>ec</a:t>
            </a:r>
            <a:r>
              <a:rPr lang="en-US" sz="2000" dirty="0">
                <a:latin typeface="Calibri" panose="020F0502020204030204" pitchFamily="34" charset="0"/>
                <a:ea typeface="Segoe MDL2 Assets" panose="050A0102010101010101" pitchFamily="18" charset="0"/>
                <a:cs typeface="Calibri" panose="020F0502020204030204" pitchFamily="34" charset="0"/>
              </a:rPr>
              <a:t>tive</a:t>
            </a:r>
            <a:r>
              <a:rPr lang="en-US" sz="2000" spc="-5" dirty="0">
                <a:latin typeface="Calibri" panose="020F0502020204030204" pitchFamily="34" charset="0"/>
                <a:ea typeface="Segoe MDL2 Assets" panose="050A0102010101010101" pitchFamily="18" charset="0"/>
                <a:cs typeface="Calibri" panose="020F0502020204030204" pitchFamily="34" charset="0"/>
              </a:rPr>
              <a:t> </a:t>
            </a:r>
            <a:r>
              <a:rPr lang="en-US" sz="2000" dirty="0">
                <a:latin typeface="Calibri" panose="020F0502020204030204" pitchFamily="34" charset="0"/>
                <a:ea typeface="Segoe MDL2 Assets" panose="050A0102010101010101" pitchFamily="18" charset="0"/>
                <a:cs typeface="Calibri" panose="020F0502020204030204" pitchFamily="34" charset="0"/>
              </a:rPr>
              <a:t>Investi</a:t>
            </a:r>
            <a:r>
              <a:rPr lang="en-US" sz="2000" spc="-10" dirty="0">
                <a:latin typeface="Calibri" panose="020F0502020204030204" pitchFamily="34" charset="0"/>
                <a:ea typeface="Segoe MDL2 Assets" panose="050A0102010101010101" pitchFamily="18" charset="0"/>
                <a:cs typeface="Calibri" panose="020F0502020204030204" pitchFamily="34" charset="0"/>
              </a:rPr>
              <a:t>g</a:t>
            </a:r>
            <a:r>
              <a:rPr lang="en-US" sz="2000" dirty="0">
                <a:latin typeface="Calibri" panose="020F0502020204030204" pitchFamily="34" charset="0"/>
                <a:ea typeface="Segoe MDL2 Assets" panose="050A0102010101010101" pitchFamily="18" charset="0"/>
                <a:cs typeface="Calibri" panose="020F0502020204030204" pitchFamily="34" charset="0"/>
              </a:rPr>
              <a:t>ations</a:t>
            </a:r>
            <a:r>
              <a:rPr lang="en-US" sz="2000" spc="-5" dirty="0">
                <a:latin typeface="Calibri" panose="020F0502020204030204" pitchFamily="34" charset="0"/>
                <a:ea typeface="Segoe MDL2 Assets" panose="050A0102010101010101" pitchFamily="18" charset="0"/>
                <a:cs typeface="Calibri" panose="020F0502020204030204" pitchFamily="34" charset="0"/>
              </a:rPr>
              <a:t> </a:t>
            </a:r>
            <a:r>
              <a:rPr lang="en-US" sz="2000" dirty="0">
                <a:latin typeface="Calibri" panose="020F0502020204030204" pitchFamily="34" charset="0"/>
                <a:ea typeface="Segoe MDL2 Assets" panose="050A0102010101010101" pitchFamily="18" charset="0"/>
                <a:cs typeface="Calibri" panose="020F0502020204030204" pitchFamily="34" charset="0"/>
              </a:rPr>
              <a:t>(CPI)</a:t>
            </a:r>
          </a:p>
          <a:p>
            <a:pPr marL="742950" marR="215900" lvl="1" indent="-285750">
              <a:lnSpc>
                <a:spcPct val="104000"/>
              </a:lnSpc>
              <a:spcBef>
                <a:spcPts val="115"/>
              </a:spcBef>
              <a:spcAft>
                <a:spcPts val="0"/>
              </a:spcAft>
              <a:buSzPct val="80000"/>
              <a:buFont typeface="Courier New" panose="02070309020205020404" pitchFamily="49" charset="0"/>
              <a:buChar char="o"/>
              <a:tabLst>
                <a:tab pos="990600" algn="l"/>
              </a:tabLst>
            </a:pPr>
            <a:r>
              <a:rPr lang="en-US" sz="1600" dirty="0">
                <a:latin typeface="Calibri" panose="020F0502020204030204" pitchFamily="34" charset="0"/>
                <a:ea typeface="Courier New" panose="02070309020205020404" pitchFamily="49" charset="0"/>
                <a:cs typeface="Calibri" panose="020F0502020204030204" pitchFamily="34" charset="0"/>
              </a:rPr>
              <a:t>$5.1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for 33 additional </a:t>
            </a:r>
            <a:r>
              <a:rPr lang="en-US" sz="1600" spc="-5" dirty="0">
                <a:latin typeface="Calibri" panose="020F0502020204030204" pitchFamily="34" charset="0"/>
                <a:ea typeface="Courier New" panose="02070309020205020404" pitchFamily="49" charset="0"/>
                <a:cs typeface="Calibri" panose="020F0502020204030204" pitchFamily="34" charset="0"/>
              </a:rPr>
              <a:t>s</a:t>
            </a:r>
            <a:r>
              <a:rPr lang="en-US" sz="1600" dirty="0">
                <a:latin typeface="Calibri" panose="020F0502020204030204" pitchFamily="34" charset="0"/>
                <a:ea typeface="Courier New" panose="02070309020205020404" pitchFamily="49" charset="0"/>
                <a:cs typeface="Calibri" panose="020F0502020204030204" pitchFamily="34" charset="0"/>
              </a:rPr>
              <a:t>taff including 13 </a:t>
            </a:r>
            <a:r>
              <a:rPr lang="en-US" sz="1600" spc="-10" dirty="0">
                <a:latin typeface="Calibri" panose="020F0502020204030204" pitchFamily="34" charset="0"/>
                <a:ea typeface="Courier New" panose="02070309020205020404" pitchFamily="49" charset="0"/>
                <a:cs typeface="Calibri" panose="020F0502020204030204" pitchFamily="34" charset="0"/>
              </a:rPr>
              <a:t>f</a:t>
            </a:r>
            <a:r>
              <a:rPr lang="en-US" sz="1600" dirty="0">
                <a:latin typeface="Calibri" panose="020F0502020204030204" pitchFamily="34" charset="0"/>
                <a:ea typeface="Courier New" panose="02070309020205020404" pitchFamily="49" charset="0"/>
                <a:cs typeface="Calibri" panose="020F0502020204030204" pitchFamily="34" charset="0"/>
              </a:rPr>
              <a:t>or Child Ca</a:t>
            </a:r>
            <a:r>
              <a:rPr lang="en-US" sz="1600" spc="-15" dirty="0">
                <a:latin typeface="Calibri" panose="020F0502020204030204" pitchFamily="34" charset="0"/>
                <a:ea typeface="Courier New" panose="02070309020205020404" pitchFamily="49" charset="0"/>
                <a:cs typeface="Calibri" panose="020F0502020204030204" pitchFamily="34" charset="0"/>
              </a:rPr>
              <a:t>r</a:t>
            </a:r>
            <a:r>
              <a:rPr lang="en-US" sz="1600" dirty="0">
                <a:latin typeface="Calibri" panose="020F0502020204030204" pitchFamily="34" charset="0"/>
                <a:ea typeface="Courier New" panose="02070309020205020404" pitchFamily="49" charset="0"/>
                <a:cs typeface="Calibri" panose="020F0502020204030204" pitchFamily="34" charset="0"/>
              </a:rPr>
              <a:t>e Investigations, 7 Screener Staff, 4 Child Safety </a:t>
            </a:r>
            <a:r>
              <a:rPr lang="en-US" sz="1600" spc="-5" dirty="0">
                <a:latin typeface="Calibri" panose="020F0502020204030204" pitchFamily="34" charset="0"/>
                <a:ea typeface="Courier New" panose="02070309020205020404" pitchFamily="49" charset="0"/>
                <a:cs typeface="Calibri" panose="020F0502020204030204" pitchFamily="34" charset="0"/>
              </a:rPr>
              <a:t>Specialists</a:t>
            </a:r>
            <a:r>
              <a:rPr lang="en-US" sz="1600" dirty="0">
                <a:latin typeface="Calibri" panose="020F0502020204030204" pitchFamily="34" charset="0"/>
                <a:ea typeface="Courier New" panose="02070309020205020404" pitchFamily="49" charset="0"/>
                <a:cs typeface="Calibri" panose="020F0502020204030204" pitchFamily="34" charset="0"/>
              </a:rPr>
              <a:t>,</a:t>
            </a:r>
            <a:r>
              <a:rPr lang="en-US" sz="1600" spc="-5" dirty="0">
                <a:latin typeface="Calibri" panose="020F0502020204030204" pitchFamily="34" charset="0"/>
                <a:ea typeface="Courier New" panose="02070309020205020404" pitchFamily="49" charset="0"/>
                <a:cs typeface="Calibri" panose="020F0502020204030204" pitchFamily="34" charset="0"/>
              </a:rPr>
              <a:t> an</a:t>
            </a:r>
            <a:r>
              <a:rPr lang="en-US" sz="1600" dirty="0">
                <a:latin typeface="Calibri" panose="020F0502020204030204" pitchFamily="34" charset="0"/>
                <a:ea typeface="Courier New" panose="02070309020205020404" pitchFamily="49" charset="0"/>
                <a:cs typeface="Calibri" panose="020F0502020204030204" pitchFamily="34" charset="0"/>
              </a:rPr>
              <a:t>d</a:t>
            </a:r>
            <a:r>
              <a:rPr lang="en-US" sz="1600" spc="-5"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4</a:t>
            </a:r>
            <a:r>
              <a:rPr lang="en-US" sz="1600" spc="-5" dirty="0">
                <a:latin typeface="Calibri" panose="020F0502020204030204" pitchFamily="34" charset="0"/>
                <a:ea typeface="Courier New" panose="02070309020205020404" pitchFamily="49" charset="0"/>
                <a:cs typeface="Calibri" panose="020F0502020204030204" pitchFamily="34" charset="0"/>
              </a:rPr>
              <a:t> Chil</a:t>
            </a:r>
            <a:r>
              <a:rPr lang="en-US" sz="1600" dirty="0">
                <a:latin typeface="Calibri" panose="020F0502020204030204" pitchFamily="34" charset="0"/>
                <a:ea typeface="Courier New" panose="02070309020205020404" pitchFamily="49" charset="0"/>
                <a:cs typeface="Calibri" panose="020F0502020204030204" pitchFamily="34" charset="0"/>
              </a:rPr>
              <a:t>d</a:t>
            </a:r>
            <a:r>
              <a:rPr lang="en-US" sz="1600" spc="-5" dirty="0">
                <a:latin typeface="Calibri" panose="020F0502020204030204" pitchFamily="34" charset="0"/>
                <a:ea typeface="Courier New" panose="02070309020205020404" pitchFamily="49" charset="0"/>
                <a:cs typeface="Calibri" panose="020F0502020204030204" pitchFamily="34" charset="0"/>
              </a:rPr>
              <a:t> Protec</a:t>
            </a:r>
            <a:r>
              <a:rPr lang="en-US" sz="1600" dirty="0">
                <a:latin typeface="Calibri" panose="020F0502020204030204" pitchFamily="34" charset="0"/>
                <a:ea typeface="Courier New" panose="02070309020205020404" pitchFamily="49" charset="0"/>
                <a:cs typeface="Calibri" panose="020F0502020204030204" pitchFamily="34" charset="0"/>
              </a:rPr>
              <a:t>tive</a:t>
            </a:r>
            <a:r>
              <a:rPr lang="en-US" sz="1600" spc="-5"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Investi</a:t>
            </a:r>
            <a:r>
              <a:rPr lang="en-US" sz="1600" spc="-10" dirty="0">
                <a:latin typeface="Calibri" panose="020F0502020204030204" pitchFamily="34" charset="0"/>
                <a:ea typeface="Courier New" panose="02070309020205020404" pitchFamily="49" charset="0"/>
                <a:cs typeface="Calibri" panose="020F0502020204030204" pitchFamily="34" charset="0"/>
              </a:rPr>
              <a:t>g</a:t>
            </a:r>
            <a:r>
              <a:rPr lang="en-US" sz="1600" dirty="0">
                <a:latin typeface="Calibri" panose="020F0502020204030204" pitchFamily="34" charset="0"/>
                <a:ea typeface="Courier New" panose="02070309020205020404" pitchFamily="49" charset="0"/>
                <a:cs typeface="Calibri" panose="020F0502020204030204" pitchFamily="34" charset="0"/>
              </a:rPr>
              <a:t>ation Risk Mana</a:t>
            </a:r>
            <a:r>
              <a:rPr lang="en-US" sz="1600" spc="-10" dirty="0">
                <a:latin typeface="Calibri" panose="020F0502020204030204" pitchFamily="34" charset="0"/>
                <a:ea typeface="Courier New" panose="02070309020205020404" pitchFamily="49" charset="0"/>
                <a:cs typeface="Calibri" panose="020F0502020204030204" pitchFamily="34" charset="0"/>
              </a:rPr>
              <a:t>g</a:t>
            </a:r>
            <a:r>
              <a:rPr lang="en-US" sz="1600" dirty="0">
                <a:latin typeface="Calibri" panose="020F0502020204030204" pitchFamily="34" charset="0"/>
                <a:ea typeface="Courier New" panose="02070309020205020404" pitchFamily="49" charset="0"/>
                <a:cs typeface="Calibri" panose="020F0502020204030204" pitchFamily="34" charset="0"/>
              </a:rPr>
              <a:t>ers.</a:t>
            </a:r>
          </a:p>
          <a:p>
            <a:pPr marL="742950" marR="0" lvl="1" indent="-285750">
              <a:spcBef>
                <a:spcPts val="50"/>
              </a:spcBef>
              <a:spcAft>
                <a:spcPts val="0"/>
              </a:spcAft>
              <a:buSzPct val="80000"/>
              <a:buFont typeface="Courier New" panose="02070309020205020404" pitchFamily="49" charset="0"/>
              <a:buChar char="o"/>
              <a:tabLst>
                <a:tab pos="990600" algn="l"/>
              </a:tabLst>
            </a:pPr>
            <a:r>
              <a:rPr lang="en-US" sz="1600" dirty="0">
                <a:latin typeface="Calibri" panose="020F0502020204030204" pitchFamily="34" charset="0"/>
                <a:ea typeface="Courier New" panose="02070309020205020404" pitchFamily="49" charset="0"/>
                <a:cs typeface="Calibri" panose="020F0502020204030204" pitchFamily="34" charset="0"/>
              </a:rPr>
              <a:t>$1.2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to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aintain</a:t>
            </a:r>
            <a:r>
              <a:rPr lang="en-US" sz="1600" spc="-5"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Hu</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an Trafficking Team staffing and f</a:t>
            </a:r>
            <a:r>
              <a:rPr lang="en-US" sz="1600" spc="-5" dirty="0">
                <a:latin typeface="Calibri" panose="020F0502020204030204" pitchFamily="34" charset="0"/>
                <a:ea typeface="Courier New" panose="02070309020205020404" pitchFamily="49" charset="0"/>
                <a:cs typeface="Calibri" panose="020F0502020204030204" pitchFamily="34" charset="0"/>
              </a:rPr>
              <a:t>u</a:t>
            </a:r>
            <a:r>
              <a:rPr lang="en-US" sz="1600" dirty="0">
                <a:latin typeface="Calibri" panose="020F0502020204030204" pitchFamily="34" charset="0"/>
                <a:ea typeface="Courier New" panose="02070309020205020404" pitchFamily="49" charset="0"/>
                <a:cs typeface="Calibri" panose="020F0502020204030204" pitchFamily="34" charset="0"/>
              </a:rPr>
              <a:t>nctions</a:t>
            </a:r>
          </a:p>
          <a:p>
            <a:pPr marL="0" marR="0">
              <a:lnSpc>
                <a:spcPts val="500"/>
              </a:lnSpc>
              <a:spcBef>
                <a:spcPts val="5"/>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0" marR="0">
              <a:lnSpc>
                <a:spcPts val="1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marR="0" lvl="0" indent="-342900">
              <a:spcBef>
                <a:spcPts val="0"/>
              </a:spcBef>
              <a:spcAft>
                <a:spcPts val="0"/>
              </a:spcAft>
              <a:buSzPct val="100000"/>
              <a:buFont typeface="Arial" panose="020B0604020202020204" pitchFamily="34" charset="0"/>
              <a:buChar char="•"/>
              <a:tabLst>
                <a:tab pos="532765" algn="l"/>
              </a:tabLst>
            </a:pPr>
            <a:r>
              <a:rPr lang="en-US" sz="2000" spc="-5" dirty="0">
                <a:latin typeface="Calibri" panose="020F0502020204030204" pitchFamily="34" charset="0"/>
                <a:ea typeface="Segoe MDL2 Assets" panose="050A0102010101010101" pitchFamily="18" charset="0"/>
                <a:cs typeface="Calibri" panose="020F0502020204030204" pitchFamily="34" charset="0"/>
              </a:rPr>
              <a:t>Preventio</a:t>
            </a:r>
            <a:r>
              <a:rPr lang="en-US" sz="2000" dirty="0">
                <a:latin typeface="Calibri" panose="020F0502020204030204" pitchFamily="34" charset="0"/>
                <a:ea typeface="Segoe MDL2 Assets" panose="050A0102010101010101" pitchFamily="18" charset="0"/>
                <a:cs typeface="Calibri" panose="020F0502020204030204" pitchFamily="34" charset="0"/>
              </a:rPr>
              <a:t>n</a:t>
            </a:r>
            <a:r>
              <a:rPr lang="en-US" sz="2000" spc="-5" dirty="0">
                <a:latin typeface="Calibri" panose="020F0502020204030204" pitchFamily="34" charset="0"/>
                <a:ea typeface="Segoe MDL2 Assets" panose="050A0102010101010101" pitchFamily="18" charset="0"/>
                <a:cs typeface="Calibri" panose="020F0502020204030204" pitchFamily="34" charset="0"/>
              </a:rPr>
              <a:t> Earl</a:t>
            </a:r>
            <a:r>
              <a:rPr lang="en-US" sz="2000" dirty="0">
                <a:latin typeface="Calibri" panose="020F0502020204030204" pitchFamily="34" charset="0"/>
                <a:ea typeface="Segoe MDL2 Assets" panose="050A0102010101010101" pitchFamily="18" charset="0"/>
                <a:cs typeface="Calibri" panose="020F0502020204030204" pitchFamily="34" charset="0"/>
              </a:rPr>
              <a:t>y</a:t>
            </a:r>
            <a:r>
              <a:rPr lang="en-US" sz="2000" spc="-5" dirty="0">
                <a:latin typeface="Calibri" panose="020F0502020204030204" pitchFamily="34" charset="0"/>
                <a:ea typeface="Segoe MDL2 Assets" panose="050A0102010101010101" pitchFamily="18" charset="0"/>
                <a:cs typeface="Calibri" panose="020F0502020204030204" pitchFamily="34" charset="0"/>
              </a:rPr>
              <a:t> In</a:t>
            </a:r>
            <a:r>
              <a:rPr lang="en-US" sz="2000" spc="5" dirty="0">
                <a:latin typeface="Calibri" panose="020F0502020204030204" pitchFamily="34" charset="0"/>
                <a:ea typeface="Segoe MDL2 Assets" panose="050A0102010101010101" pitchFamily="18" charset="0"/>
                <a:cs typeface="Calibri" panose="020F0502020204030204" pitchFamily="34" charset="0"/>
              </a:rPr>
              <a:t>t</a:t>
            </a:r>
            <a:r>
              <a:rPr lang="en-US" sz="2000" spc="-5" dirty="0">
                <a:latin typeface="Calibri" panose="020F0502020204030204" pitchFamily="34" charset="0"/>
                <a:ea typeface="Segoe MDL2 Assets" panose="050A0102010101010101" pitchFamily="18" charset="0"/>
                <a:cs typeface="Calibri" panose="020F0502020204030204" pitchFamily="34" charset="0"/>
              </a:rPr>
              <a:t>erventio</a:t>
            </a:r>
            <a:r>
              <a:rPr lang="en-US" sz="2000" dirty="0">
                <a:latin typeface="Calibri" panose="020F0502020204030204" pitchFamily="34" charset="0"/>
                <a:ea typeface="Segoe MDL2 Assets" panose="050A0102010101010101" pitchFamily="18" charset="0"/>
                <a:cs typeface="Calibri" panose="020F0502020204030204" pitchFamily="34" charset="0"/>
              </a:rPr>
              <a:t>n</a:t>
            </a:r>
            <a:r>
              <a:rPr lang="en-US" sz="2000" spc="-5" dirty="0">
                <a:latin typeface="Calibri" panose="020F0502020204030204" pitchFamily="34" charset="0"/>
                <a:ea typeface="Segoe MDL2 Assets" panose="050A0102010101010101" pitchFamily="18" charset="0"/>
                <a:cs typeface="Calibri" panose="020F0502020204030204" pitchFamily="34" charset="0"/>
              </a:rPr>
              <a:t> (PEI)</a:t>
            </a:r>
            <a:endParaRPr lang="en-US" sz="2000" dirty="0">
              <a:latin typeface="Calibri" panose="020F0502020204030204" pitchFamily="34" charset="0"/>
              <a:ea typeface="Segoe MDL2 Assets" panose="050A0102010101010101" pitchFamily="18" charset="0"/>
              <a:cs typeface="Calibri" panose="020F0502020204030204" pitchFamily="34" charset="0"/>
            </a:endParaRPr>
          </a:p>
          <a:p>
            <a:pPr marL="742950" marR="135890" lvl="1" indent="-285750">
              <a:lnSpc>
                <a:spcPct val="100000"/>
              </a:lnSpc>
              <a:spcBef>
                <a:spcPts val="105"/>
              </a:spcBef>
              <a:spcAft>
                <a:spcPts val="0"/>
              </a:spcAft>
              <a:buSzPct val="80000"/>
              <a:buFont typeface="Courier New" panose="02070309020205020404" pitchFamily="49" charset="0"/>
              <a:buChar char="o"/>
              <a:tabLst>
                <a:tab pos="990600" algn="l"/>
              </a:tabLst>
            </a:pPr>
            <a:r>
              <a:rPr lang="en-US" sz="1600" dirty="0">
                <a:latin typeface="Calibri" panose="020F0502020204030204" pitchFamily="34" charset="0"/>
                <a:ea typeface="Courier New" panose="02070309020205020404" pitchFamily="49" charset="0"/>
                <a:cs typeface="Calibri" panose="020F0502020204030204" pitchFamily="34" charset="0"/>
              </a:rPr>
              <a:t>$1.5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increase for Health Outco</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es throu</a:t>
            </a:r>
            <a:r>
              <a:rPr lang="en-US" sz="1600" spc="-10" dirty="0">
                <a:latin typeface="Calibri" panose="020F0502020204030204" pitchFamily="34" charset="0"/>
                <a:ea typeface="Courier New" panose="02070309020205020404" pitchFamily="49" charset="0"/>
                <a:cs typeface="Calibri" panose="020F0502020204030204" pitchFamily="34" charset="0"/>
              </a:rPr>
              <a:t>g</a:t>
            </a:r>
            <a:r>
              <a:rPr lang="en-US" sz="1600" dirty="0">
                <a:latin typeface="Calibri" panose="020F0502020204030204" pitchFamily="34" charset="0"/>
                <a:ea typeface="Courier New" panose="02070309020205020404" pitchFamily="49" charset="0"/>
                <a:cs typeface="Calibri" panose="020F0502020204030204" pitchFamily="34" charset="0"/>
              </a:rPr>
              <a:t>h Prevention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a</a:t>
            </a:r>
            <a:r>
              <a:rPr lang="en-US" sz="1600" spc="-5"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d Early </a:t>
            </a:r>
            <a:r>
              <a:rPr lang="en-US" sz="1600" spc="-10" dirty="0">
                <a:latin typeface="Calibri" panose="020F0502020204030204" pitchFamily="34" charset="0"/>
                <a:ea typeface="Courier New" panose="02070309020205020404" pitchFamily="49" charset="0"/>
                <a:cs typeface="Calibri" panose="020F0502020204030204" pitchFamily="34" charset="0"/>
              </a:rPr>
              <a:t>S</a:t>
            </a:r>
            <a:r>
              <a:rPr lang="en-US" sz="1600" dirty="0">
                <a:latin typeface="Calibri" panose="020F0502020204030204" pitchFamily="34" charset="0"/>
                <a:ea typeface="Courier New" panose="02070309020205020404" pitchFamily="49" charset="0"/>
                <a:cs typeface="Calibri" panose="020F0502020204030204" pitchFamily="34" charset="0"/>
              </a:rPr>
              <a:t>upport </a:t>
            </a:r>
            <a:r>
              <a:rPr lang="en-US" sz="1600" spc="-5" dirty="0">
                <a:latin typeface="Calibri" panose="020F0502020204030204" pitchFamily="34" charset="0"/>
                <a:ea typeface="Courier New" panose="02070309020205020404" pitchFamily="49" charset="0"/>
                <a:cs typeface="Calibri" panose="020F0502020204030204" pitchFamily="34" charset="0"/>
              </a:rPr>
              <a:t>(HOPES).</a:t>
            </a:r>
            <a:endParaRPr lang="en-US" sz="1600" dirty="0">
              <a:latin typeface="Calibri" panose="020F0502020204030204" pitchFamily="34" charset="0"/>
              <a:ea typeface="Courier New" panose="02070309020205020404" pitchFamily="49" charset="0"/>
              <a:cs typeface="Calibri" panose="020F0502020204030204" pitchFamily="34" charset="0"/>
            </a:endParaRPr>
          </a:p>
          <a:p>
            <a:pPr marL="742950" marR="0" lvl="1" indent="-285750">
              <a:spcBef>
                <a:spcPts val="105"/>
              </a:spcBef>
              <a:spcAft>
                <a:spcPts val="0"/>
              </a:spcAft>
              <a:buSzPct val="80000"/>
              <a:buFont typeface="Courier New" panose="02070309020205020404" pitchFamily="49" charset="0"/>
              <a:buChar char="o"/>
              <a:tabLst>
                <a:tab pos="990600" algn="l"/>
              </a:tabLst>
            </a:pPr>
            <a:r>
              <a:rPr lang="en-US" sz="1600" dirty="0">
                <a:latin typeface="Calibri" panose="020F0502020204030204" pitchFamily="34" charset="0"/>
                <a:ea typeface="Courier New" panose="02070309020205020404" pitchFamily="49" charset="0"/>
                <a:cs typeface="Calibri" panose="020F0502020204030204" pitchFamily="34" charset="0"/>
              </a:rPr>
              <a:t>$2.9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increase for Texas </a:t>
            </a:r>
            <a:r>
              <a:rPr lang="en-US" sz="1600" spc="-5"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ur</a:t>
            </a:r>
            <a:r>
              <a:rPr lang="en-US" sz="1600" spc="-5" dirty="0">
                <a:latin typeface="Calibri" panose="020F0502020204030204" pitchFamily="34" charset="0"/>
                <a:ea typeface="Courier New" panose="02070309020205020404" pitchFamily="49" charset="0"/>
                <a:cs typeface="Calibri" panose="020F0502020204030204" pitchFamily="34" charset="0"/>
              </a:rPr>
              <a:t>s</a:t>
            </a:r>
            <a:r>
              <a:rPr lang="en-US" sz="1600" dirty="0">
                <a:latin typeface="Calibri" panose="020F0502020204030204" pitchFamily="34" charset="0"/>
                <a:ea typeface="Courier New" panose="02070309020205020404" pitchFamily="49" charset="0"/>
                <a:cs typeface="Calibri" panose="020F0502020204030204" pitchFamily="34" charset="0"/>
              </a:rPr>
              <a:t>e-Fa</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ily Partnership (</a:t>
            </a:r>
            <a:r>
              <a:rPr lang="en-US" sz="1600" spc="-10" dirty="0">
                <a:latin typeface="Calibri" panose="020F0502020204030204" pitchFamily="34" charset="0"/>
                <a:ea typeface="Courier New" panose="02070309020205020404" pitchFamily="49" charset="0"/>
                <a:cs typeface="Calibri" panose="020F0502020204030204" pitchFamily="34" charset="0"/>
              </a:rPr>
              <a:t>T</a:t>
            </a:r>
            <a:r>
              <a:rPr lang="en-US" sz="1600" spc="-5"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FP).</a:t>
            </a:r>
          </a:p>
          <a:p>
            <a:pPr marL="0" marR="0">
              <a:lnSpc>
                <a:spcPts val="1400"/>
              </a:lnSpc>
              <a:spcBef>
                <a:spcPts val="10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marR="0" lvl="0" indent="-342900">
              <a:spcBef>
                <a:spcPts val="0"/>
              </a:spcBef>
              <a:spcAft>
                <a:spcPts val="0"/>
              </a:spcAft>
              <a:buSzPct val="100000"/>
              <a:buFont typeface="Arial" panose="020B0604020202020204" pitchFamily="34" charset="0"/>
              <a:buChar char="•"/>
              <a:tabLst>
                <a:tab pos="532765" algn="l"/>
              </a:tabLst>
            </a:pPr>
            <a:r>
              <a:rPr lang="en-US" sz="2000" spc="-5" dirty="0">
                <a:latin typeface="Calibri" panose="020F0502020204030204" pitchFamily="34" charset="0"/>
                <a:ea typeface="Segoe MDL2 Assets" panose="050A0102010101010101" pitchFamily="18" charset="0"/>
                <a:cs typeface="Calibri" panose="020F0502020204030204" pitchFamily="34" charset="0"/>
              </a:rPr>
              <a:t>Strengthenin</a:t>
            </a:r>
            <a:r>
              <a:rPr lang="en-US" sz="2000" dirty="0">
                <a:latin typeface="Calibri" panose="020F0502020204030204" pitchFamily="34" charset="0"/>
                <a:ea typeface="Segoe MDL2 Assets" panose="050A0102010101010101" pitchFamily="18" charset="0"/>
                <a:cs typeface="Calibri" panose="020F0502020204030204" pitchFamily="34" charset="0"/>
              </a:rPr>
              <a:t>g</a:t>
            </a:r>
            <a:r>
              <a:rPr lang="en-US" sz="2000" spc="-5" dirty="0">
                <a:latin typeface="Calibri" panose="020F0502020204030204" pitchFamily="34" charset="0"/>
                <a:ea typeface="Segoe MDL2 Assets" panose="050A0102010101010101" pitchFamily="18" charset="0"/>
                <a:cs typeface="Calibri" panose="020F0502020204030204" pitchFamily="34" charset="0"/>
              </a:rPr>
              <a:t> Agen</a:t>
            </a:r>
            <a:r>
              <a:rPr lang="en-US" sz="2000" dirty="0">
                <a:latin typeface="Calibri" panose="020F0502020204030204" pitchFamily="34" charset="0"/>
                <a:ea typeface="Segoe MDL2 Assets" panose="050A0102010101010101" pitchFamily="18" charset="0"/>
                <a:cs typeface="Calibri" panose="020F0502020204030204" pitchFamily="34" charset="0"/>
              </a:rPr>
              <a:t>cy Wide Operations</a:t>
            </a:r>
          </a:p>
          <a:p>
            <a:pPr marL="742950" marR="0" lvl="1" indent="-285750">
              <a:spcBef>
                <a:spcPts val="105"/>
              </a:spcBef>
              <a:spcAft>
                <a:spcPts val="0"/>
              </a:spcAft>
              <a:buSzPct val="80000"/>
              <a:buFont typeface="Courier New" panose="02070309020205020404" pitchFamily="49" charset="0"/>
              <a:buChar char="o"/>
              <a:tabLst>
                <a:tab pos="990600" algn="l"/>
              </a:tabLst>
            </a:pPr>
            <a:r>
              <a:rPr lang="en-US" sz="1600" dirty="0">
                <a:latin typeface="Calibri" panose="020F0502020204030204" pitchFamily="34" charset="0"/>
                <a:ea typeface="Courier New" panose="02070309020205020404" pitchFamily="49" charset="0"/>
                <a:cs typeface="Calibri" panose="020F0502020204030204" pitchFamily="34" charset="0"/>
              </a:rPr>
              <a:t>$2.7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for contract oversig</a:t>
            </a:r>
            <a:r>
              <a:rPr lang="en-US" sz="1600" spc="-10" dirty="0">
                <a:latin typeface="Calibri" panose="020F0502020204030204" pitchFamily="34" charset="0"/>
                <a:ea typeface="Courier New" panose="02070309020205020404" pitchFamily="49" charset="0"/>
                <a:cs typeface="Calibri" panose="020F0502020204030204" pitchFamily="34" charset="0"/>
              </a:rPr>
              <a:t>h</a:t>
            </a:r>
            <a:r>
              <a:rPr lang="en-US" sz="1600" dirty="0">
                <a:latin typeface="Calibri" panose="020F0502020204030204" pitchFamily="34" charset="0"/>
                <a:ea typeface="Courier New" panose="02070309020205020404" pitchFamily="49" charset="0"/>
                <a:cs typeface="Calibri" panose="020F0502020204030204" pitchFamily="34" charset="0"/>
              </a:rPr>
              <a:t>t i</a:t>
            </a:r>
            <a:r>
              <a:rPr lang="en-US" sz="1600" spc="-10"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cluding 18 </a:t>
            </a:r>
            <a:r>
              <a:rPr lang="en-US" sz="1600" spc="-10"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ew positions</a:t>
            </a:r>
          </a:p>
          <a:p>
            <a:pPr marL="742950" marR="0" lvl="1" indent="-285750">
              <a:spcBef>
                <a:spcPts val="10"/>
              </a:spcBef>
              <a:spcAft>
                <a:spcPts val="0"/>
              </a:spcAft>
              <a:buSzPct val="80000"/>
              <a:buFont typeface="Courier New" panose="02070309020205020404" pitchFamily="49" charset="0"/>
              <a:buChar char="o"/>
              <a:tabLst>
                <a:tab pos="990600" algn="l"/>
              </a:tabLst>
            </a:pPr>
            <a:r>
              <a:rPr lang="en-US" sz="1600" dirty="0">
                <a:latin typeface="Calibri" panose="020F0502020204030204" pitchFamily="34" charset="0"/>
                <a:ea typeface="Courier New" panose="02070309020205020404" pitchFamily="49" charset="0"/>
                <a:cs typeface="Calibri" panose="020F0502020204030204" pitchFamily="34" charset="0"/>
              </a:rPr>
              <a:t>$0.9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illion</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for quality</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spc="-5" dirty="0">
                <a:latin typeface="Calibri" panose="020F0502020204030204" pitchFamily="34" charset="0"/>
                <a:ea typeface="Courier New" panose="02070309020205020404" pitchFamily="49" charset="0"/>
                <a:cs typeface="Calibri" panose="020F0502020204030204" pitchFamily="34" charset="0"/>
              </a:rPr>
              <a:t>l</a:t>
            </a:r>
            <a:r>
              <a:rPr lang="en-US" sz="1600" dirty="0">
                <a:latin typeface="Calibri" panose="020F0502020204030204" pitchFamily="34" charset="0"/>
                <a:ea typeface="Courier New" panose="02070309020205020404" pitchFamily="49" charset="0"/>
                <a:cs typeface="Calibri" panose="020F0502020204030204" pitchFamily="34" charset="0"/>
              </a:rPr>
              <a:t>egal repre</a:t>
            </a:r>
            <a:r>
              <a:rPr lang="en-US" sz="1600" spc="-5" dirty="0">
                <a:latin typeface="Calibri" panose="020F0502020204030204" pitchFamily="34" charset="0"/>
                <a:ea typeface="Courier New" panose="02070309020205020404" pitchFamily="49" charset="0"/>
                <a:cs typeface="Calibri" panose="020F0502020204030204" pitchFamily="34" charset="0"/>
              </a:rPr>
              <a:t>se</a:t>
            </a:r>
            <a:r>
              <a:rPr lang="en-US" sz="1600" dirty="0">
                <a:latin typeface="Calibri" panose="020F0502020204030204" pitchFamily="34" charset="0"/>
                <a:ea typeface="Courier New" panose="02070309020205020404" pitchFamily="49" charset="0"/>
                <a:cs typeface="Calibri" panose="020F0502020204030204" pitchFamily="34" charset="0"/>
              </a:rPr>
              <a:t>ntation incl</a:t>
            </a:r>
            <a:r>
              <a:rPr lang="en-US" sz="1600" spc="-10" dirty="0">
                <a:latin typeface="Calibri" panose="020F0502020204030204" pitchFamily="34" charset="0"/>
                <a:ea typeface="Courier New" panose="02070309020205020404" pitchFamily="49" charset="0"/>
                <a:cs typeface="Calibri" panose="020F0502020204030204" pitchFamily="34" charset="0"/>
              </a:rPr>
              <a:t>u</a:t>
            </a:r>
            <a:r>
              <a:rPr lang="en-US" sz="1600" dirty="0">
                <a:latin typeface="Calibri" panose="020F0502020204030204" pitchFamily="34" charset="0"/>
                <a:ea typeface="Courier New" panose="02070309020205020404" pitchFamily="49" charset="0"/>
                <a:cs typeface="Calibri" panose="020F0502020204030204" pitchFamily="34" charset="0"/>
              </a:rPr>
              <a:t>ding 4 new </a:t>
            </a:r>
            <a:r>
              <a:rPr lang="en-US" sz="1600" spc="-10" dirty="0">
                <a:latin typeface="Calibri" panose="020F0502020204030204" pitchFamily="34" charset="0"/>
                <a:ea typeface="Courier New" panose="02070309020205020404" pitchFamily="49" charset="0"/>
                <a:cs typeface="Calibri" panose="020F0502020204030204" pitchFamily="34" charset="0"/>
              </a:rPr>
              <a:t>p</a:t>
            </a:r>
            <a:r>
              <a:rPr lang="en-US" sz="1600" dirty="0">
                <a:latin typeface="Calibri" panose="020F0502020204030204" pitchFamily="34" charset="0"/>
                <a:ea typeface="Courier New" panose="02070309020205020404" pitchFamily="49" charset="0"/>
                <a:cs typeface="Calibri" panose="020F0502020204030204" pitchFamily="34" charset="0"/>
              </a:rPr>
              <a:t>ositio</a:t>
            </a:r>
            <a:r>
              <a:rPr lang="en-US" sz="1600" spc="-10"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s</a:t>
            </a:r>
          </a:p>
          <a:p>
            <a:pPr marL="742950" marR="0" lvl="1" indent="-285750">
              <a:spcBef>
                <a:spcPts val="5"/>
              </a:spcBef>
              <a:spcAft>
                <a:spcPts val="0"/>
              </a:spcAft>
              <a:buSzPct val="80000"/>
              <a:buFont typeface="Courier New" panose="02070309020205020404" pitchFamily="49" charset="0"/>
              <a:buChar char="o"/>
              <a:tabLst>
                <a:tab pos="1028700" algn="l"/>
              </a:tabLst>
            </a:pPr>
            <a:r>
              <a:rPr lang="en-US" sz="1600" dirty="0">
                <a:latin typeface="Calibri" panose="020F0502020204030204" pitchFamily="34" charset="0"/>
                <a:ea typeface="Courier New" panose="02070309020205020404" pitchFamily="49" charset="0"/>
                <a:cs typeface="Calibri" panose="020F0502020204030204" pitchFamily="34" charset="0"/>
              </a:rPr>
              <a:t>$0.4 </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illi</a:t>
            </a:r>
            <a:r>
              <a:rPr lang="en-US" sz="1600" spc="-10" dirty="0">
                <a:latin typeface="Calibri" panose="020F0502020204030204" pitchFamily="34" charset="0"/>
                <a:ea typeface="Courier New" panose="02070309020205020404" pitchFamily="49" charset="0"/>
                <a:cs typeface="Calibri" panose="020F0502020204030204" pitchFamily="34" charset="0"/>
              </a:rPr>
              <a:t>o</a:t>
            </a:r>
            <a:r>
              <a:rPr lang="en-US" sz="1600" dirty="0">
                <a:latin typeface="Calibri" panose="020F0502020204030204" pitchFamily="34" charset="0"/>
                <a:ea typeface="Courier New" panose="02070309020205020404" pitchFamily="49" charset="0"/>
                <a:cs typeface="Calibri" panose="020F0502020204030204" pitchFamily="34" charset="0"/>
              </a:rPr>
              <a:t>n for data a</a:t>
            </a:r>
            <a:r>
              <a:rPr lang="en-US" sz="1600" spc="-10"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d strategic </a:t>
            </a:r>
            <a:r>
              <a:rPr lang="en-US" sz="1600" spc="-5" dirty="0">
                <a:latin typeface="Calibri" panose="020F0502020204030204" pitchFamily="34" charset="0"/>
                <a:ea typeface="Courier New" panose="02070309020205020404" pitchFamily="49" charset="0"/>
                <a:cs typeface="Calibri" panose="020F0502020204030204" pitchFamily="34" charset="0"/>
              </a:rPr>
              <a:t>s</a:t>
            </a:r>
            <a:r>
              <a:rPr lang="en-US" sz="1600" dirty="0">
                <a:latin typeface="Calibri" panose="020F0502020204030204" pitchFamily="34" charset="0"/>
                <a:ea typeface="Courier New" panose="02070309020205020404" pitchFamily="49" charset="0"/>
                <a:cs typeface="Calibri" panose="020F0502020204030204" pitchFamily="34" charset="0"/>
              </a:rPr>
              <a:t>yste</a:t>
            </a:r>
            <a:r>
              <a:rPr lang="en-US" sz="1600" spc="-10" dirty="0">
                <a:latin typeface="Calibri" panose="020F0502020204030204" pitchFamily="34" charset="0"/>
                <a:ea typeface="Courier New" panose="02070309020205020404" pitchFamily="49" charset="0"/>
                <a:cs typeface="Calibri" panose="020F0502020204030204" pitchFamily="34" charset="0"/>
              </a:rPr>
              <a:t>m</a:t>
            </a:r>
            <a:r>
              <a:rPr lang="en-US" sz="1600" dirty="0">
                <a:latin typeface="Calibri" panose="020F0502020204030204" pitchFamily="34" charset="0"/>
                <a:ea typeface="Courier New" panose="02070309020205020404" pitchFamily="49" charset="0"/>
                <a:cs typeface="Calibri" panose="020F0502020204030204" pitchFamily="34" charset="0"/>
              </a:rPr>
              <a:t>s support i</a:t>
            </a:r>
            <a:r>
              <a:rPr lang="en-US" sz="1600" spc="-10"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cludi</a:t>
            </a:r>
            <a:r>
              <a:rPr lang="en-US" sz="1600" spc="-10" dirty="0">
                <a:latin typeface="Calibri" panose="020F0502020204030204" pitchFamily="34" charset="0"/>
                <a:ea typeface="Courier New" panose="02070309020205020404" pitchFamily="49" charset="0"/>
                <a:cs typeface="Calibri" panose="020F0502020204030204" pitchFamily="34" charset="0"/>
              </a:rPr>
              <a:t>n</a:t>
            </a:r>
            <a:r>
              <a:rPr lang="en-US" sz="1600" dirty="0">
                <a:latin typeface="Calibri" panose="020F0502020204030204" pitchFamily="34" charset="0"/>
                <a:ea typeface="Courier New" panose="02070309020205020404" pitchFamily="49" charset="0"/>
                <a:cs typeface="Calibri" panose="020F0502020204030204" pitchFamily="34" charset="0"/>
              </a:rPr>
              <a:t>g</a:t>
            </a:r>
            <a:r>
              <a:rPr lang="en-US" sz="1600" spc="-10" dirty="0">
                <a:latin typeface="Calibri" panose="020F0502020204030204" pitchFamily="34" charset="0"/>
                <a:ea typeface="Courier New" panose="02070309020205020404" pitchFamily="49" charset="0"/>
                <a:cs typeface="Calibri" panose="020F0502020204030204" pitchFamily="34" charset="0"/>
              </a:rPr>
              <a:t> </a:t>
            </a:r>
            <a:r>
              <a:rPr lang="en-US" sz="1600" dirty="0">
                <a:latin typeface="Calibri" panose="020F0502020204030204" pitchFamily="34" charset="0"/>
                <a:ea typeface="Courier New" panose="02070309020205020404" pitchFamily="49" charset="0"/>
                <a:cs typeface="Calibri" panose="020F0502020204030204" pitchFamily="34" charset="0"/>
              </a:rPr>
              <a:t>3 new positions</a:t>
            </a:r>
            <a:endParaRPr lang="en-US" sz="1600" dirty="0">
              <a:effectLst/>
              <a:latin typeface="Calibri" panose="020F0502020204030204" pitchFamily="34" charset="0"/>
              <a:ea typeface="Courier New" panose="02070309020205020404" pitchFamily="49" charset="0"/>
              <a:cs typeface="Calibri" panose="020F0502020204030204" pitchFamily="34" charset="0"/>
            </a:endParaRPr>
          </a:p>
        </p:txBody>
      </p:sp>
      <p:sp>
        <p:nvSpPr>
          <p:cNvPr id="4" name="TextBox 3"/>
          <p:cNvSpPr txBox="1"/>
          <p:nvPr/>
        </p:nvSpPr>
        <p:spPr>
          <a:xfrm>
            <a:off x="2698124" y="304800"/>
            <a:ext cx="6477000" cy="769441"/>
          </a:xfrm>
          <a:prstGeom prst="rect">
            <a:avLst/>
          </a:prstGeom>
          <a:noFill/>
        </p:spPr>
        <p:txBody>
          <a:bodyPr wrap="square" rtlCol="0">
            <a:spAutoFit/>
          </a:bodyPr>
          <a:lstStyle/>
          <a:p>
            <a:r>
              <a:rPr lang="en-US" sz="4400" dirty="0">
                <a:solidFill>
                  <a:prstClr val="black"/>
                </a:solidFill>
                <a:latin typeface="Calibri Light" panose="020F0302020204030204" pitchFamily="34" charset="0"/>
                <a:cs typeface="Calibri Light" panose="020F0302020204030204" pitchFamily="34" charset="0"/>
              </a:rPr>
              <a:t>Appropriations </a:t>
            </a:r>
            <a:r>
              <a:rPr lang="en-US" sz="4400" dirty="0" smtClean="0">
                <a:solidFill>
                  <a:prstClr val="black"/>
                </a:solidFill>
                <a:latin typeface="Calibri Light" panose="020F0302020204030204" pitchFamily="34" charset="0"/>
                <a:cs typeface="Calibri Light" panose="020F0302020204030204" pitchFamily="34" charset="0"/>
              </a:rPr>
              <a:t>Highlights</a:t>
            </a:r>
            <a:endParaRPr lang="en-US" sz="4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33808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86</a:t>
            </a:r>
            <a:r>
              <a:rPr lang="en-US" sz="3200" baseline="30000" dirty="0" smtClean="0"/>
              <a:t>th</a:t>
            </a:r>
            <a:r>
              <a:rPr lang="en-US" sz="3200" dirty="0" smtClean="0"/>
              <a:t> Legislature </a:t>
            </a:r>
            <a:endParaRPr lang="en-US" sz="3200" dirty="0"/>
          </a:p>
        </p:txBody>
      </p:sp>
      <p:sp>
        <p:nvSpPr>
          <p:cNvPr id="3" name="Content Placeholder 2"/>
          <p:cNvSpPr>
            <a:spLocks noGrp="1"/>
          </p:cNvSpPr>
          <p:nvPr>
            <p:ph idx="1"/>
          </p:nvPr>
        </p:nvSpPr>
        <p:spPr/>
        <p:txBody>
          <a:bodyPr/>
          <a:lstStyle/>
          <a:p>
            <a:pPr marL="0" indent="0" algn="ctr">
              <a:buNone/>
            </a:pPr>
            <a:r>
              <a:rPr lang="en-US" sz="2600" dirty="0" smtClean="0"/>
              <a:t>Overview of Filed Bills</a:t>
            </a:r>
            <a:endParaRPr lang="en-US" sz="2600" dirty="0"/>
          </a:p>
          <a:p>
            <a:pPr marL="0" indent="0" algn="ctr">
              <a:buNone/>
            </a:pPr>
            <a:endParaRPr lang="en-US" sz="1200" dirty="0" smtClean="0"/>
          </a:p>
          <a:p>
            <a:r>
              <a:rPr lang="en-US" sz="2400" dirty="0" smtClean="0"/>
              <a:t>House Bills Filed: 5,098</a:t>
            </a:r>
          </a:p>
          <a:p>
            <a:r>
              <a:rPr lang="en-US" sz="2400" dirty="0" smtClean="0"/>
              <a:t>Senate Bills Filed: 2,697</a:t>
            </a:r>
          </a:p>
          <a:p>
            <a:r>
              <a:rPr lang="en-US" sz="2400" dirty="0" smtClean="0"/>
              <a:t>Bills Tracked by DFPS: 794</a:t>
            </a:r>
          </a:p>
          <a:p>
            <a:r>
              <a:rPr lang="en-US" sz="2400" dirty="0" smtClean="0"/>
              <a:t>Request for Cost Estimates: 239</a:t>
            </a:r>
          </a:p>
          <a:p>
            <a:pPr marL="0" indent="0">
              <a:buNone/>
            </a:pP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6</a:t>
            </a:fld>
            <a:endParaRPr lang="en-US" dirty="0"/>
          </a:p>
        </p:txBody>
      </p:sp>
    </p:spTree>
    <p:extLst>
      <p:ext uri="{BB962C8B-B14F-4D97-AF65-F5344CB8AC3E}">
        <p14:creationId xmlns:p14="http://schemas.microsoft.com/office/powerpoint/2010/main" val="2373958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Child Protective Services (CPS)</a:t>
            </a:r>
            <a:endParaRPr lang="en-US" sz="3200" dirty="0"/>
          </a:p>
        </p:txBody>
      </p:sp>
      <p:sp>
        <p:nvSpPr>
          <p:cNvPr id="3" name="Content Placeholder 2"/>
          <p:cNvSpPr>
            <a:spLocks noGrp="1"/>
          </p:cNvSpPr>
          <p:nvPr>
            <p:ph idx="1"/>
          </p:nvPr>
        </p:nvSpPr>
        <p:spPr/>
        <p:txBody>
          <a:bodyPr/>
          <a:lstStyle/>
          <a:p>
            <a:pPr marL="0" indent="0" algn="ctr">
              <a:buNone/>
            </a:pPr>
            <a:r>
              <a:rPr lang="en-US" sz="2600" dirty="0" smtClean="0"/>
              <a:t>Overview of Filed CPS Bills</a:t>
            </a:r>
          </a:p>
          <a:p>
            <a:pPr marL="0" indent="0" algn="ctr">
              <a:buNone/>
            </a:pPr>
            <a:endParaRPr lang="en-US" sz="2600" dirty="0"/>
          </a:p>
          <a:p>
            <a:r>
              <a:rPr lang="en-US" sz="2800" dirty="0" smtClean="0"/>
              <a:t>Enrolled Bills: 58</a:t>
            </a:r>
          </a:p>
          <a:p>
            <a:pPr lvl="1">
              <a:buFont typeface="Courier New" panose="02070309020205020404" pitchFamily="49" charset="0"/>
              <a:buChar char="o"/>
            </a:pPr>
            <a:r>
              <a:rPr lang="en-US" sz="2400" dirty="0" smtClean="0"/>
              <a:t>House Bills: 38</a:t>
            </a:r>
          </a:p>
          <a:p>
            <a:pPr lvl="1">
              <a:buFont typeface="Courier New" panose="02070309020205020404" pitchFamily="49" charset="0"/>
              <a:buChar char="o"/>
            </a:pPr>
            <a:r>
              <a:rPr lang="en-US" sz="2400" dirty="0" smtClean="0"/>
              <a:t>Senate Bills: 20</a:t>
            </a:r>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7</a:t>
            </a:fld>
            <a:endParaRPr lang="en-US" dirty="0"/>
          </a:p>
        </p:txBody>
      </p:sp>
    </p:spTree>
    <p:extLst>
      <p:ext uri="{BB962C8B-B14F-4D97-AF65-F5344CB8AC3E}">
        <p14:creationId xmlns:p14="http://schemas.microsoft.com/office/powerpoint/2010/main" val="1247417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CPS Key Bills</a:t>
            </a:r>
            <a:endParaRPr lang="en-US" sz="3200" dirty="0"/>
          </a:p>
        </p:txBody>
      </p:sp>
      <p:sp>
        <p:nvSpPr>
          <p:cNvPr id="3" name="Content Placeholder 2"/>
          <p:cNvSpPr>
            <a:spLocks noGrp="1"/>
          </p:cNvSpPr>
          <p:nvPr>
            <p:ph idx="1"/>
          </p:nvPr>
        </p:nvSpPr>
        <p:spPr/>
        <p:txBody>
          <a:bodyPr/>
          <a:lstStyle/>
          <a:p>
            <a:pPr marL="0" indent="0" algn="ctr">
              <a:buNone/>
            </a:pPr>
            <a:r>
              <a:rPr lang="en-US" sz="2400" dirty="0" smtClean="0"/>
              <a:t>House Bill 53 by Representative </a:t>
            </a:r>
            <a:r>
              <a:rPr lang="en-US" sz="2400" dirty="0" err="1" smtClean="0"/>
              <a:t>Minjarez</a:t>
            </a:r>
            <a:endParaRPr lang="en-US" sz="2400" dirty="0"/>
          </a:p>
          <a:p>
            <a:pPr marL="0" indent="0" algn="ctr">
              <a:buNone/>
            </a:pPr>
            <a:endParaRPr lang="en-US" sz="1200" dirty="0"/>
          </a:p>
          <a:p>
            <a:r>
              <a:rPr lang="en-US" sz="2200" dirty="0"/>
              <a:t>R</a:t>
            </a:r>
            <a:r>
              <a:rPr lang="en-US" sz="2200" dirty="0" smtClean="0"/>
              <a:t>evamps </a:t>
            </a:r>
            <a:r>
              <a:rPr lang="en-US" sz="2200" dirty="0"/>
              <a:t>the Transitional Living Services Program’s financial literacy education by requiring collaboration with the Office of Consumer Credit Commissioner and the State Securities </a:t>
            </a:r>
            <a:r>
              <a:rPr lang="en-US" sz="2200" dirty="0" smtClean="0"/>
              <a:t>Board.</a:t>
            </a:r>
          </a:p>
          <a:p>
            <a:r>
              <a:rPr lang="en-US" sz="2200" dirty="0" smtClean="0"/>
              <a:t>Adds several new topics to previously included program components including:</a:t>
            </a:r>
          </a:p>
          <a:p>
            <a:pPr marL="744538" lvl="1" indent="-287338">
              <a:lnSpc>
                <a:spcPct val="107000"/>
              </a:lnSpc>
              <a:spcBef>
                <a:spcPts val="0"/>
              </a:spcBef>
              <a:spcAft>
                <a:spcPts val="800"/>
              </a:spcAft>
              <a:buFont typeface="Courier New" panose="02070309020205020404" pitchFamily="49" charset="0"/>
              <a:buChar char="o"/>
            </a:pPr>
            <a:r>
              <a:rPr lang="en-US" sz="2200" dirty="0" smtClean="0">
                <a:ea typeface="Calibri" panose="020F0502020204030204" pitchFamily="34" charset="0"/>
              </a:rPr>
              <a:t>understanding </a:t>
            </a:r>
            <a:r>
              <a:rPr lang="en-US" sz="2200" dirty="0">
                <a:ea typeface="Calibri" panose="020F0502020204030204" pitchFamily="34" charset="0"/>
              </a:rPr>
              <a:t>the time requirements and process for filing federal taxes; </a:t>
            </a:r>
            <a:endParaRPr lang="en-US" sz="2200" dirty="0" smtClean="0">
              <a:ea typeface="Calibri" panose="020F0502020204030204" pitchFamily="34" charset="0"/>
            </a:endParaRPr>
          </a:p>
          <a:p>
            <a:pPr lvl="1">
              <a:lnSpc>
                <a:spcPct val="107000"/>
              </a:lnSpc>
              <a:spcBef>
                <a:spcPts val="0"/>
              </a:spcBef>
              <a:spcAft>
                <a:spcPts val="800"/>
              </a:spcAft>
              <a:buFont typeface="Courier New" panose="02070309020205020404" pitchFamily="49" charset="0"/>
              <a:buChar char="o"/>
            </a:pPr>
            <a:r>
              <a:rPr lang="en-US" sz="2200" dirty="0"/>
              <a:t>forms of identity &amp; credit theft; and </a:t>
            </a:r>
            <a:endParaRPr lang="en-US" sz="2200" dirty="0" smtClean="0"/>
          </a:p>
          <a:p>
            <a:pPr lvl="1">
              <a:lnSpc>
                <a:spcPct val="107000"/>
              </a:lnSpc>
              <a:spcBef>
                <a:spcPts val="0"/>
              </a:spcBef>
              <a:spcAft>
                <a:spcPts val="800"/>
              </a:spcAft>
              <a:buFont typeface="Courier New" panose="02070309020205020404" pitchFamily="49" charset="0"/>
              <a:buChar char="o"/>
            </a:pPr>
            <a:r>
              <a:rPr lang="en-US" sz="2200" dirty="0"/>
              <a:t>using insurance to protect against the risk of financial loss. </a:t>
            </a:r>
          </a:p>
          <a:p>
            <a:pPr lvl="1">
              <a:lnSpc>
                <a:spcPct val="107000"/>
              </a:lnSpc>
              <a:spcBef>
                <a:spcPts val="0"/>
              </a:spcBef>
              <a:spcAft>
                <a:spcPts val="800"/>
              </a:spcAft>
              <a:buFont typeface="Courier New" panose="02070309020205020404" pitchFamily="49" charset="0"/>
              <a:buChar char="o"/>
            </a:pPr>
            <a:endParaRPr lang="en-US" sz="2000" dirty="0"/>
          </a:p>
          <a:p>
            <a:pPr lvl="1">
              <a:lnSpc>
                <a:spcPct val="107000"/>
              </a:lnSpc>
              <a:spcBef>
                <a:spcPts val="0"/>
              </a:spcBef>
              <a:spcAft>
                <a:spcPts val="800"/>
              </a:spcAft>
              <a:buFont typeface="Courier New" panose="02070309020205020404" pitchFamily="49" charset="0"/>
              <a:buChar char="o"/>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pPr/>
              <a:t>8</a:t>
            </a:fld>
            <a:endParaRPr lang="en-US" dirty="0"/>
          </a:p>
        </p:txBody>
      </p:sp>
    </p:spTree>
    <p:extLst>
      <p:ext uri="{BB962C8B-B14F-4D97-AF65-F5344CB8AC3E}">
        <p14:creationId xmlns:p14="http://schemas.microsoft.com/office/powerpoint/2010/main" val="4237423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CPS Key Bills cont. (1)</a:t>
            </a:r>
            <a:endParaRPr lang="en-US" sz="3200" dirty="0"/>
          </a:p>
        </p:txBody>
      </p:sp>
      <p:sp>
        <p:nvSpPr>
          <p:cNvPr id="3" name="Content Placeholder 2"/>
          <p:cNvSpPr>
            <a:spLocks noGrp="1"/>
          </p:cNvSpPr>
          <p:nvPr>
            <p:ph idx="1"/>
          </p:nvPr>
        </p:nvSpPr>
        <p:spPr/>
        <p:txBody>
          <a:bodyPr/>
          <a:lstStyle/>
          <a:p>
            <a:pPr marL="0" indent="0" algn="ctr">
              <a:buNone/>
            </a:pPr>
            <a:r>
              <a:rPr lang="en-US" sz="2400" dirty="0" smtClean="0"/>
              <a:t>House Bill 72 by Representative White</a:t>
            </a:r>
          </a:p>
          <a:p>
            <a:pPr marL="0" indent="0" algn="ctr">
              <a:buNone/>
            </a:pPr>
            <a:endParaRPr lang="en-US" sz="1200" dirty="0"/>
          </a:p>
          <a:p>
            <a:r>
              <a:rPr lang="en-US" sz="2200" dirty="0" smtClean="0"/>
              <a:t>Requires the Health and Human Services Commission to ensure that children with adoption assistance Medicaid or Permanency Care Assistance (PCA) Medicaid remain enrolled in STAR Health until the child is enrolled in another Medicaid managed care program and have continuity of care protected. </a:t>
            </a:r>
          </a:p>
          <a:p>
            <a:r>
              <a:rPr lang="en-US" sz="2200" dirty="0" smtClean="0"/>
              <a:t>Requires children who receive or have received SSI prior to receiving adoption assistance or PCA benefits to allow the adoptive parent or PCA conservator to elect to continue receiving Medicaid under STAR Health or STAR Kids.</a:t>
            </a:r>
          </a:p>
          <a:p>
            <a:pPr marL="0" indent="0">
              <a:buNone/>
            </a:pPr>
            <a:endParaRPr lang="en-US" sz="2000" dirty="0"/>
          </a:p>
          <a:p>
            <a:pPr lvl="1">
              <a:lnSpc>
                <a:spcPct val="107000"/>
              </a:lnSpc>
              <a:spcBef>
                <a:spcPts val="0"/>
              </a:spcBef>
              <a:spcAft>
                <a:spcPts val="800"/>
              </a:spcAft>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Courier New" panose="02070309020205020404" pitchFamily="49" charset="0"/>
              <a:buChar char="o"/>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pPr/>
              <a:t>9</a:t>
            </a:fld>
            <a:endParaRPr lang="en-US" dirty="0"/>
          </a:p>
        </p:txBody>
      </p:sp>
    </p:spTree>
    <p:extLst>
      <p:ext uri="{BB962C8B-B14F-4D97-AF65-F5344CB8AC3E}">
        <p14:creationId xmlns:p14="http://schemas.microsoft.com/office/powerpoint/2010/main" val="2660349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FPS Budget Overview_PP Template" id="{314C8C75-A531-4B17-A9BF-1CEFA1957B28}" vid="{A499A3B5-5621-4F87-9B48-2DF292DA019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DFPS Budget Overview_PP Template</Template>
  <TotalTime>608</TotalTime>
  <Words>1213</Words>
  <Application>Microsoft Office PowerPoint</Application>
  <PresentationFormat>On-screen Show (4:3)</PresentationFormat>
  <Paragraphs>161</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Courier New</vt:lpstr>
      <vt:lpstr>Segoe MDL2 Assets</vt:lpstr>
      <vt:lpstr>Times New Roman</vt:lpstr>
      <vt:lpstr>Wingdings</vt:lpstr>
      <vt:lpstr>1_Default Design</vt:lpstr>
      <vt:lpstr>DFPS Budget Overview</vt:lpstr>
      <vt:lpstr>PowerPoint Presentation</vt:lpstr>
      <vt:lpstr>Appropriations Highlights</vt:lpstr>
      <vt:lpstr>PowerPoint Presentation</vt:lpstr>
      <vt:lpstr>PowerPoint Presentation</vt:lpstr>
      <vt:lpstr>86th Legislature </vt:lpstr>
      <vt:lpstr>Child Protective Services (CPS)</vt:lpstr>
      <vt:lpstr>CPS Key Bills</vt:lpstr>
      <vt:lpstr>CPS Key Bills cont. (1)</vt:lpstr>
      <vt:lpstr>CPS Key Bills cont. (2)</vt:lpstr>
      <vt:lpstr>CPS Key Bills cont.(3)</vt:lpstr>
      <vt:lpstr>CPS Key Bills cont.(4)</vt:lpstr>
      <vt:lpstr>CPS Key Bills cont.  (5)</vt:lpstr>
      <vt:lpstr>CPI</vt:lpstr>
      <vt:lpstr>APS</vt:lpstr>
      <vt:lpstr>Operations</vt:lpstr>
      <vt:lpstr>Operations cont.</vt:lpstr>
    </vt:vector>
  </TitlesOfParts>
  <Company>DFPS</Company>
  <LinksUpToDate>false</LinksUpToDate>
  <SharedDoc>false</SharedDoc>
  <HyperlinkBase>http://www.dfps.state.tx.us/About_DFPS/Reports_and_Presentations/Agencywide/documents/2016/2016-07-12-DFPS_Presentation_HHS.pptx</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DFPS Budget Overview</dc:title>
  <dc:subject>DFPS Overview and Status</dc:subject>
  <dc:creator>Gregg,Juanita V (DFPS)</dc:creator>
  <cp:lastModifiedBy>Gomez,Cheryl L (DFPS)</cp:lastModifiedBy>
  <cp:revision>15</cp:revision>
  <cp:lastPrinted>2019-08-07T19:16:37Z</cp:lastPrinted>
  <dcterms:created xsi:type="dcterms:W3CDTF">2019-08-07T16:29:43Z</dcterms:created>
  <dcterms:modified xsi:type="dcterms:W3CDTF">2019-08-12T17:56:11Z</dcterms:modified>
  <cp:category>Agencywide Reports and Presentations</cp:category>
</cp:coreProperties>
</file>