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23"/>
  </p:notesMasterIdLst>
  <p:handoutMasterIdLst>
    <p:handoutMasterId r:id="rId24"/>
  </p:handoutMasterIdLst>
  <p:sldIdLst>
    <p:sldId id="280" r:id="rId2"/>
    <p:sldId id="497" r:id="rId3"/>
    <p:sldId id="466" r:id="rId4"/>
    <p:sldId id="467" r:id="rId5"/>
    <p:sldId id="469" r:id="rId6"/>
    <p:sldId id="503" r:id="rId7"/>
    <p:sldId id="504" r:id="rId8"/>
    <p:sldId id="472" r:id="rId9"/>
    <p:sldId id="501" r:id="rId10"/>
    <p:sldId id="481" r:id="rId11"/>
    <p:sldId id="492" r:id="rId12"/>
    <p:sldId id="491" r:id="rId13"/>
    <p:sldId id="482" r:id="rId14"/>
    <p:sldId id="485" r:id="rId15"/>
    <p:sldId id="486" r:id="rId16"/>
    <p:sldId id="487" r:id="rId17"/>
    <p:sldId id="488" r:id="rId18"/>
    <p:sldId id="496" r:id="rId19"/>
    <p:sldId id="494" r:id="rId20"/>
    <p:sldId id="495" r:id="rId21"/>
    <p:sldId id="499" r:id="rId22"/>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onzalez,Gail (DFPS)" initials="GG" lastIdx="2" clrIdx="0"/>
  <p:cmAuthor id="1" name="KROMREEH" initials="K" lastIdx="12" clrIdx="1"/>
  <p:cmAuthor id="2" name="Burstain,Jane (DFPS)" initials="B(" lastIdx="7" clrIdx="2"/>
  <p:cmAuthor id="3" name="Barton,Annick (DFPS)" initials="AB" lastIdx="2" clrIdx="3"/>
  <p:cmAuthor id="4" name="Strauser,Ann K. (DFPS)" initials="AKS" lastIdx="1" clrIdx="4"/>
  <p:cmAuthor id="5" name="Marshall,Anna L (DFPS)" initials="AnnaM" lastIdx="2" clrIdx="5"/>
  <p:cmAuthor id="6" name="Melissa Rosser" initials="MR" lastIdx="1" clrIdx="6"/>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54" autoAdjust="0"/>
    <p:restoredTop sz="85035" autoAdjust="0"/>
  </p:normalViewPr>
  <p:slideViewPr>
    <p:cSldViewPr>
      <p:cViewPr>
        <p:scale>
          <a:sx n="70" d="100"/>
          <a:sy n="70" d="100"/>
        </p:scale>
        <p:origin x="-1152" y="-6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3576"/>
    </p:cViewPr>
  </p:sorterViewPr>
  <p:notesViewPr>
    <p:cSldViewPr showGuides="1">
      <p:cViewPr varScale="1">
        <p:scale>
          <a:sx n="64" d="100"/>
          <a:sy n="64" d="100"/>
        </p:scale>
        <p:origin x="-864" y="-10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238" cy="465138"/>
          </a:xfrm>
          <a:prstGeom prst="rect">
            <a:avLst/>
          </a:prstGeom>
        </p:spPr>
        <p:txBody>
          <a:bodyPr vert="horz" lIns="91429" tIns="45714" rIns="91429" bIns="45714" rtlCol="0"/>
          <a:lstStyle>
            <a:lvl1pPr algn="l">
              <a:defRPr sz="1200"/>
            </a:lvl1pPr>
          </a:lstStyle>
          <a:p>
            <a:endParaRPr lang="en-US" dirty="0"/>
          </a:p>
        </p:txBody>
      </p:sp>
      <p:sp>
        <p:nvSpPr>
          <p:cNvPr id="3" name="Date Placeholder 2"/>
          <p:cNvSpPr>
            <a:spLocks noGrp="1"/>
          </p:cNvSpPr>
          <p:nvPr>
            <p:ph type="dt" sz="quarter" idx="1"/>
          </p:nvPr>
        </p:nvSpPr>
        <p:spPr>
          <a:xfrm>
            <a:off x="3978276" y="0"/>
            <a:ext cx="3043238" cy="465138"/>
          </a:xfrm>
          <a:prstGeom prst="rect">
            <a:avLst/>
          </a:prstGeom>
        </p:spPr>
        <p:txBody>
          <a:bodyPr vert="horz" lIns="91429" tIns="45714" rIns="91429" bIns="45714" rtlCol="0"/>
          <a:lstStyle>
            <a:lvl1pPr algn="r">
              <a:defRPr sz="1200"/>
            </a:lvl1pPr>
          </a:lstStyle>
          <a:p>
            <a:fld id="{1C947522-5B4C-4402-9073-35A9DBC140C2}" type="datetimeFigureOut">
              <a:rPr lang="en-US" smtClean="0"/>
              <a:t>7/12/2016</a:t>
            </a:fld>
            <a:endParaRPr lang="en-US" dirty="0"/>
          </a:p>
        </p:txBody>
      </p:sp>
      <p:sp>
        <p:nvSpPr>
          <p:cNvPr id="4" name="Footer Placeholder 3"/>
          <p:cNvSpPr>
            <a:spLocks noGrp="1"/>
          </p:cNvSpPr>
          <p:nvPr>
            <p:ph type="ftr" sz="quarter" idx="2"/>
          </p:nvPr>
        </p:nvSpPr>
        <p:spPr>
          <a:xfrm>
            <a:off x="1" y="8842375"/>
            <a:ext cx="3043238" cy="465138"/>
          </a:xfrm>
          <a:prstGeom prst="rect">
            <a:avLst/>
          </a:prstGeom>
        </p:spPr>
        <p:txBody>
          <a:bodyPr vert="horz" lIns="91429" tIns="45714" rIns="91429" bIns="457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6" y="8842375"/>
            <a:ext cx="3043238" cy="465138"/>
          </a:xfrm>
          <a:prstGeom prst="rect">
            <a:avLst/>
          </a:prstGeom>
        </p:spPr>
        <p:txBody>
          <a:bodyPr vert="horz" lIns="91429" tIns="45714" rIns="91429" bIns="45714" rtlCol="0" anchor="b"/>
          <a:lstStyle>
            <a:lvl1pPr algn="r">
              <a:defRPr sz="1200"/>
            </a:lvl1pPr>
          </a:lstStyle>
          <a:p>
            <a:fld id="{AF412D5A-AED7-4353-ACF7-E87462D5AE69}" type="slidenum">
              <a:rPr lang="en-US" smtClean="0"/>
              <a:t>‹#›</a:t>
            </a:fld>
            <a:endParaRPr lang="en-US" dirty="0"/>
          </a:p>
        </p:txBody>
      </p:sp>
    </p:spTree>
    <p:extLst>
      <p:ext uri="{BB962C8B-B14F-4D97-AF65-F5344CB8AC3E}">
        <p14:creationId xmlns:p14="http://schemas.microsoft.com/office/powerpoint/2010/main" val="2097887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4" rIns="93305" bIns="46654" numCol="1" anchor="t" anchorCtr="0" compatLnSpc="1">
            <a:prstTxWarp prst="textNoShape">
              <a:avLst/>
            </a:prstTxWarp>
          </a:bodyPr>
          <a:lstStyle>
            <a:lvl1pPr defTabSz="933148">
              <a:defRPr sz="1200"/>
            </a:lvl1pPr>
          </a:lstStyle>
          <a:p>
            <a:endParaRPr lang="en-US" dirty="0"/>
          </a:p>
        </p:txBody>
      </p:sp>
      <p:sp>
        <p:nvSpPr>
          <p:cNvPr id="4099" name="Rectangle 3"/>
          <p:cNvSpPr>
            <a:spLocks noGrp="1" noChangeArrowheads="1"/>
          </p:cNvSpPr>
          <p:nvPr>
            <p:ph type="dt" idx="1"/>
          </p:nvPr>
        </p:nvSpPr>
        <p:spPr bwMode="auto">
          <a:xfrm>
            <a:off x="3977531" y="1"/>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4" rIns="93305" bIns="46654" numCol="1" anchor="t" anchorCtr="0" compatLnSpc="1">
            <a:prstTxWarp prst="textNoShape">
              <a:avLst/>
            </a:prstTxWarp>
          </a:bodyPr>
          <a:lstStyle>
            <a:lvl1pPr algn="r" defTabSz="933148">
              <a:defRPr sz="1200"/>
            </a:lvl1pPr>
          </a:lstStyle>
          <a:p>
            <a:endParaRPr lang="en-US" dirty="0"/>
          </a:p>
        </p:txBody>
      </p:sp>
      <p:sp>
        <p:nvSpPr>
          <p:cNvPr id="4100"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2947" y="4422459"/>
            <a:ext cx="5617208" cy="4188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4" rIns="93305" bIns="4665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1" y="8841739"/>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4" rIns="93305" bIns="46654" numCol="1" anchor="b" anchorCtr="0" compatLnSpc="1">
            <a:prstTxWarp prst="textNoShape">
              <a:avLst/>
            </a:prstTxWarp>
          </a:bodyPr>
          <a:lstStyle>
            <a:lvl1pPr defTabSz="933148">
              <a:defRPr sz="1200"/>
            </a:lvl1pPr>
          </a:lstStyle>
          <a:p>
            <a:endParaRPr lang="en-US" dirty="0"/>
          </a:p>
        </p:txBody>
      </p:sp>
      <p:sp>
        <p:nvSpPr>
          <p:cNvPr id="4103" name="Rectangle 7"/>
          <p:cNvSpPr>
            <a:spLocks noGrp="1" noChangeArrowheads="1"/>
          </p:cNvSpPr>
          <p:nvPr>
            <p:ph type="sldNum" sz="quarter" idx="5"/>
          </p:nvPr>
        </p:nvSpPr>
        <p:spPr bwMode="auto">
          <a:xfrm>
            <a:off x="3977531" y="8841739"/>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05" tIns="46654" rIns="93305" bIns="46654" numCol="1" anchor="b" anchorCtr="0" compatLnSpc="1">
            <a:prstTxWarp prst="textNoShape">
              <a:avLst/>
            </a:prstTxWarp>
          </a:bodyPr>
          <a:lstStyle>
            <a:lvl1pPr algn="r" defTabSz="933148">
              <a:defRPr sz="1200"/>
            </a:lvl1pPr>
          </a:lstStyle>
          <a:p>
            <a:fld id="{66679588-CCB7-4567-86C3-77DF0A2E2269}" type="slidenum">
              <a:rPr lang="en-US"/>
              <a:pPr/>
              <a:t>‹#›</a:t>
            </a:fld>
            <a:endParaRPr lang="en-US" dirty="0"/>
          </a:p>
        </p:txBody>
      </p:sp>
    </p:spTree>
    <p:extLst>
      <p:ext uri="{BB962C8B-B14F-4D97-AF65-F5344CB8AC3E}">
        <p14:creationId xmlns:p14="http://schemas.microsoft.com/office/powerpoint/2010/main" val="23877755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aseline="0" dirty="0" smtClean="0"/>
          </a:p>
        </p:txBody>
      </p:sp>
      <p:sp>
        <p:nvSpPr>
          <p:cNvPr id="4" name="Slide Number Placeholder 3"/>
          <p:cNvSpPr>
            <a:spLocks noGrp="1"/>
          </p:cNvSpPr>
          <p:nvPr>
            <p:ph type="sldNum" sz="quarter" idx="10"/>
          </p:nvPr>
        </p:nvSpPr>
        <p:spPr/>
        <p:txBody>
          <a:bodyPr/>
          <a:lstStyle/>
          <a:p>
            <a:fld id="{66679588-CCB7-4567-86C3-77DF0A2E2269}" type="slidenum">
              <a:rPr lang="en-US" smtClean="0"/>
              <a:pPr/>
              <a:t>1</a:t>
            </a:fld>
            <a:endParaRPr lang="en-US" dirty="0"/>
          </a:p>
        </p:txBody>
      </p:sp>
    </p:spTree>
    <p:extLst>
      <p:ext uri="{BB962C8B-B14F-4D97-AF65-F5344CB8AC3E}">
        <p14:creationId xmlns:p14="http://schemas.microsoft.com/office/powerpoint/2010/main" val="1740786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19</a:t>
            </a:fld>
            <a:endParaRPr lang="en-US" dirty="0"/>
          </a:p>
        </p:txBody>
      </p:sp>
    </p:spTree>
    <p:extLst>
      <p:ext uri="{BB962C8B-B14F-4D97-AF65-F5344CB8AC3E}">
        <p14:creationId xmlns:p14="http://schemas.microsoft.com/office/powerpoint/2010/main" val="4247554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US" sz="1400" dirty="0" smtClean="0"/>
          </a:p>
        </p:txBody>
      </p:sp>
      <p:sp>
        <p:nvSpPr>
          <p:cNvPr id="4" name="Slide Number Placeholder 3"/>
          <p:cNvSpPr>
            <a:spLocks noGrp="1"/>
          </p:cNvSpPr>
          <p:nvPr>
            <p:ph type="sldNum" sz="quarter" idx="10"/>
          </p:nvPr>
        </p:nvSpPr>
        <p:spPr/>
        <p:txBody>
          <a:bodyPr/>
          <a:lstStyle/>
          <a:p>
            <a:fld id="{66679588-CCB7-4567-86C3-77DF0A2E2269}" type="slidenum">
              <a:rPr lang="en-US" smtClean="0"/>
              <a:pPr/>
              <a:t>20</a:t>
            </a:fld>
            <a:endParaRPr lang="en-US" dirty="0"/>
          </a:p>
        </p:txBody>
      </p:sp>
    </p:spTree>
    <p:extLst>
      <p:ext uri="{BB962C8B-B14F-4D97-AF65-F5344CB8AC3E}">
        <p14:creationId xmlns:p14="http://schemas.microsoft.com/office/powerpoint/2010/main" val="4247554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6</a:t>
            </a:fld>
            <a:endParaRPr lang="en-US" dirty="0"/>
          </a:p>
        </p:txBody>
      </p:sp>
    </p:spTree>
    <p:extLst>
      <p:ext uri="{BB962C8B-B14F-4D97-AF65-F5344CB8AC3E}">
        <p14:creationId xmlns:p14="http://schemas.microsoft.com/office/powerpoint/2010/main" val="1707242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Many of these youth end up in psychiatric hospitals and other more restrictive</a:t>
            </a:r>
            <a:r>
              <a:rPr lang="en-US" sz="1600" baseline="0" dirty="0" smtClean="0"/>
              <a:t> settings. </a:t>
            </a:r>
          </a:p>
          <a:p>
            <a:r>
              <a:rPr lang="en-US" sz="1600" baseline="0" dirty="0" smtClean="0"/>
              <a:t>O</a:t>
            </a:r>
            <a:r>
              <a:rPr lang="en-US" sz="1600" dirty="0" smtClean="0"/>
              <a:t>ur data indicates that once a youth goes into a psychiatric hospital, the propensity for recurrence is high. </a:t>
            </a:r>
          </a:p>
        </p:txBody>
      </p:sp>
      <p:sp>
        <p:nvSpPr>
          <p:cNvPr id="4" name="Slide Number Placeholder 3"/>
          <p:cNvSpPr>
            <a:spLocks noGrp="1"/>
          </p:cNvSpPr>
          <p:nvPr>
            <p:ph type="sldNum" sz="quarter" idx="10"/>
          </p:nvPr>
        </p:nvSpPr>
        <p:spPr/>
        <p:txBody>
          <a:bodyPr/>
          <a:lstStyle/>
          <a:p>
            <a:fld id="{66679588-CCB7-4567-86C3-77DF0A2E2269}" type="slidenum">
              <a:rPr lang="en-US" smtClean="0"/>
              <a:pPr/>
              <a:t>8</a:t>
            </a:fld>
            <a:endParaRPr lang="en-US" dirty="0"/>
          </a:p>
        </p:txBody>
      </p:sp>
    </p:spTree>
    <p:extLst>
      <p:ext uri="{BB962C8B-B14F-4D97-AF65-F5344CB8AC3E}">
        <p14:creationId xmlns:p14="http://schemas.microsoft.com/office/powerpoint/2010/main" val="1205283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79588-CCB7-4567-86C3-77DF0A2E2269}" type="slidenum">
              <a:rPr lang="en-US" smtClean="0"/>
              <a:pPr/>
              <a:t>9</a:t>
            </a:fld>
            <a:endParaRPr lang="en-US" dirty="0"/>
          </a:p>
        </p:txBody>
      </p:sp>
    </p:spTree>
    <p:extLst>
      <p:ext uri="{BB962C8B-B14F-4D97-AF65-F5344CB8AC3E}">
        <p14:creationId xmlns:p14="http://schemas.microsoft.com/office/powerpoint/2010/main" val="1818281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u="none" dirty="0" smtClean="0"/>
              <a:t>On Slide 19, you’ll see our strategies</a:t>
            </a:r>
            <a:r>
              <a:rPr lang="en-US" u="none" baseline="0" dirty="0" smtClean="0"/>
              <a:t> for moving forward to better address the needs of high acuity children. </a:t>
            </a:r>
          </a:p>
          <a:p>
            <a:pPr marL="171450" lvl="0" indent="-171450">
              <a:buFont typeface="Arial" panose="020B0604020202020204" pitchFamily="34" charset="0"/>
              <a:buChar char="•"/>
            </a:pPr>
            <a:endParaRPr lang="en-US" u="none" dirty="0" smtClean="0"/>
          </a:p>
        </p:txBody>
      </p:sp>
      <p:sp>
        <p:nvSpPr>
          <p:cNvPr id="4" name="Slide Number Placeholder 3"/>
          <p:cNvSpPr>
            <a:spLocks noGrp="1"/>
          </p:cNvSpPr>
          <p:nvPr>
            <p:ph type="sldNum" sz="quarter" idx="10"/>
          </p:nvPr>
        </p:nvSpPr>
        <p:spPr/>
        <p:txBody>
          <a:bodyPr/>
          <a:lstStyle/>
          <a:p>
            <a:fld id="{66679588-CCB7-4567-86C3-77DF0A2E2269}" type="slidenum">
              <a:rPr lang="en-US" smtClean="0"/>
              <a:pPr/>
              <a:t>10</a:t>
            </a:fld>
            <a:endParaRPr lang="en-US" dirty="0"/>
          </a:p>
        </p:txBody>
      </p:sp>
    </p:spTree>
    <p:extLst>
      <p:ext uri="{BB962C8B-B14F-4D97-AF65-F5344CB8AC3E}">
        <p14:creationId xmlns:p14="http://schemas.microsoft.com/office/powerpoint/2010/main" val="1786786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288">
              <a:defRPr/>
            </a:pPr>
            <a:r>
              <a:rPr lang="en-US" sz="2400" dirty="0"/>
              <a:t>On December 2013, DFPS awarded the first metropolitan Foster Care Redesign Single  Source Continuum Contract (SSCC) to ACH Child and Family Services.  Our Community Our Kids (OCOK) a division of ACH, serves Region 3b</a:t>
            </a:r>
          </a:p>
          <a:p>
            <a:r>
              <a:rPr lang="en-US" dirty="0">
                <a:solidFill>
                  <a:srgbClr val="000000"/>
                </a:solidFill>
                <a:ea typeface="Arial Unicode MS" pitchFamily="34" charset="-128"/>
              </a:rPr>
              <a:t>Region 3b includes:  Tarrant, Parker, Palo Pinto, Erath, Hood, Johnson, Somervell Counties</a:t>
            </a:r>
          </a:p>
          <a:p>
            <a:endParaRPr lang="en-US" dirty="0">
              <a:solidFill>
                <a:srgbClr val="000000"/>
              </a:solidFill>
              <a:ea typeface="Arial Unicode MS" pitchFamily="34" charset="-128"/>
            </a:endParaRPr>
          </a:p>
          <a:p>
            <a:pPr>
              <a:spcBef>
                <a:spcPts val="0"/>
              </a:spcBef>
              <a:buFont typeface="Symbol"/>
              <a:buChar char=""/>
            </a:pPr>
            <a:r>
              <a:rPr lang="en-US" dirty="0">
                <a:latin typeface="Calibri" panose="020F0502020204030204" pitchFamily="34" charset="0"/>
                <a:ea typeface="Calibri"/>
                <a:cs typeface="Times New Roman"/>
              </a:rPr>
              <a:t>The goal of Foster Care Redesign is to improve outcomes for children and families by creating sustainable placement resources in communities that will meet the service needs of children in foster care using the least restrictive placement settings. </a:t>
            </a:r>
          </a:p>
          <a:p>
            <a:pPr>
              <a:spcBef>
                <a:spcPts val="0"/>
              </a:spcBef>
            </a:pPr>
            <a:endParaRPr lang="en-US" dirty="0">
              <a:ea typeface="Calibri"/>
              <a:cs typeface="Times New Roman"/>
            </a:endParaRPr>
          </a:p>
          <a:p>
            <a:pPr>
              <a:spcBef>
                <a:spcPts val="0"/>
              </a:spcBef>
              <a:buFont typeface="Symbol"/>
              <a:buChar char=""/>
            </a:pPr>
            <a:r>
              <a:rPr lang="en-US" dirty="0">
                <a:solidFill>
                  <a:srgbClr val="000000"/>
                </a:solidFill>
                <a:latin typeface="Calibri"/>
                <a:ea typeface="Times New Roman"/>
                <a:cs typeface="Calibri"/>
              </a:rPr>
              <a:t>Foster care redesign changes the state’s approach from delivering foster care based on a single statewide model to one that allows the community the flexibility to be innovative and design a foster care model. One that best meets the individual needs of children and youth from that area.</a:t>
            </a:r>
          </a:p>
          <a:p>
            <a:pPr>
              <a:spcBef>
                <a:spcPts val="0"/>
              </a:spcBef>
            </a:pPr>
            <a:endParaRPr lang="en-US" dirty="0">
              <a:solidFill>
                <a:srgbClr val="000000"/>
              </a:solidFill>
              <a:latin typeface="Calibri" panose="020F0502020204030204" pitchFamily="34" charset="0"/>
              <a:ea typeface="Times New Roman"/>
              <a:cs typeface="Calibri"/>
            </a:endParaRPr>
          </a:p>
          <a:p>
            <a:pPr>
              <a:spcBef>
                <a:spcPts val="0"/>
              </a:spcBef>
              <a:buFont typeface="Symbol"/>
              <a:buChar char=""/>
            </a:pPr>
            <a:r>
              <a:rPr lang="en-US" dirty="0">
                <a:solidFill>
                  <a:srgbClr val="000000"/>
                </a:solidFill>
                <a:latin typeface="Calibri" panose="020F0502020204030204" pitchFamily="34" charset="0"/>
                <a:ea typeface="Times New Roman"/>
                <a:cs typeface="Calibri"/>
              </a:rPr>
              <a:t>Foster Care Redesign allows the state to contract for the continuum of services where the emphasis is less on “how” services are delivered and focuses more on the outcomes.</a:t>
            </a:r>
          </a:p>
          <a:p>
            <a:endParaRPr lang="en-US" dirty="0">
              <a:solidFill>
                <a:srgbClr val="000000"/>
              </a:solidFill>
              <a:ea typeface="Arial Unicode MS" pitchFamily="34" charset="-128"/>
            </a:endParaRPr>
          </a:p>
        </p:txBody>
      </p:sp>
      <p:sp>
        <p:nvSpPr>
          <p:cNvPr id="4" name="Slide Number Placeholder 3"/>
          <p:cNvSpPr>
            <a:spLocks noGrp="1"/>
          </p:cNvSpPr>
          <p:nvPr>
            <p:ph type="sldNum" sz="quarter" idx="10"/>
          </p:nvPr>
        </p:nvSpPr>
        <p:spPr/>
        <p:txBody>
          <a:bodyPr/>
          <a:lstStyle/>
          <a:p>
            <a:fld id="{66679588-CCB7-4567-86C3-77DF0A2E2269}" type="slidenum">
              <a:rPr lang="en-US" smtClean="0"/>
              <a:pPr/>
              <a:t>11</a:t>
            </a:fld>
            <a:endParaRPr lang="en-US" dirty="0"/>
          </a:p>
        </p:txBody>
      </p:sp>
    </p:spTree>
    <p:extLst>
      <p:ext uri="{BB962C8B-B14F-4D97-AF65-F5344CB8AC3E}">
        <p14:creationId xmlns:p14="http://schemas.microsoft.com/office/powerpoint/2010/main" val="3751263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DFPS adoptions</a:t>
            </a:r>
            <a:r>
              <a:rPr lang="en-US" baseline="0" dirty="0" smtClean="0"/>
              <a:t> would include most relatives, since the majority of relatives are approved through DFPS.</a:t>
            </a:r>
          </a:p>
          <a:p>
            <a:endParaRPr lang="en-US" baseline="0" dirty="0" smtClean="0"/>
          </a:p>
          <a:p>
            <a:pPr rtl="0" eaLnBrk="1" fontAlgn="t" latinLnBrk="0" hangingPunct="1"/>
            <a:r>
              <a:rPr lang="en-US" b="1" dirty="0"/>
              <a:t>2015</a:t>
            </a:r>
            <a:endParaRPr lang="en-US" dirty="0"/>
          </a:p>
          <a:p>
            <a:pPr rtl="0" eaLnBrk="1" fontAlgn="t" latinLnBrk="0" hangingPunct="1"/>
            <a:r>
              <a:rPr lang="en-US" b="1" dirty="0"/>
              <a:t>DFPS</a:t>
            </a:r>
            <a:endParaRPr lang="en-US" dirty="0"/>
          </a:p>
          <a:p>
            <a:pPr rtl="0" eaLnBrk="1" fontAlgn="t" latinLnBrk="0" hangingPunct="1"/>
            <a:r>
              <a:rPr lang="en-US" dirty="0"/>
              <a:t>2,138</a:t>
            </a:r>
          </a:p>
          <a:p>
            <a:pPr rtl="0" eaLnBrk="1" fontAlgn="t" latinLnBrk="0" hangingPunct="1"/>
            <a:r>
              <a:rPr lang="en-US" b="1" dirty="0"/>
              <a:t>CPA</a:t>
            </a:r>
            <a:endParaRPr lang="en-US" dirty="0"/>
          </a:p>
          <a:p>
            <a:pPr rtl="0" eaLnBrk="1" fontAlgn="t" latinLnBrk="0" hangingPunct="1"/>
            <a:r>
              <a:rPr lang="en-US" dirty="0"/>
              <a:t>3,357</a:t>
            </a:r>
          </a:p>
          <a:p>
            <a:endParaRPr lang="en-US" dirty="0"/>
          </a:p>
        </p:txBody>
      </p:sp>
      <p:sp>
        <p:nvSpPr>
          <p:cNvPr id="4" name="Slide Number Placeholder 3"/>
          <p:cNvSpPr>
            <a:spLocks noGrp="1"/>
          </p:cNvSpPr>
          <p:nvPr>
            <p:ph type="sldNum" sz="quarter" idx="10"/>
          </p:nvPr>
        </p:nvSpPr>
        <p:spPr/>
        <p:txBody>
          <a:bodyPr/>
          <a:lstStyle/>
          <a:p>
            <a:fld id="{42301A03-21FF-424A-A071-C0C326E1D9F1}" type="slidenum">
              <a:rPr lang="en-US" smtClean="0"/>
              <a:t>13</a:t>
            </a:fld>
            <a:endParaRPr lang="en-US" dirty="0"/>
          </a:p>
        </p:txBody>
      </p:sp>
    </p:spTree>
    <p:extLst>
      <p:ext uri="{BB962C8B-B14F-4D97-AF65-F5344CB8AC3E}">
        <p14:creationId xmlns:p14="http://schemas.microsoft.com/office/powerpoint/2010/main" val="3327724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301A03-21FF-424A-A071-C0C326E1D9F1}" type="slidenum">
              <a:rPr lang="en-US" smtClean="0"/>
              <a:t>15</a:t>
            </a:fld>
            <a:endParaRPr lang="en-US" dirty="0"/>
          </a:p>
        </p:txBody>
      </p:sp>
    </p:spTree>
    <p:extLst>
      <p:ext uri="{BB962C8B-B14F-4D97-AF65-F5344CB8AC3E}">
        <p14:creationId xmlns:p14="http://schemas.microsoft.com/office/powerpoint/2010/main" val="1141451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Pre-adoption</a:t>
            </a:r>
            <a:r>
              <a:rPr lang="en-US" baseline="0" dirty="0" smtClean="0"/>
              <a:t> services - </a:t>
            </a:r>
            <a:r>
              <a:rPr lang="en-US" dirty="0" smtClean="0"/>
              <a:t>How much</a:t>
            </a:r>
            <a:r>
              <a:rPr lang="en-US" baseline="0" dirty="0" smtClean="0"/>
              <a:t> do we spend?  What are they?</a:t>
            </a:r>
            <a:endParaRPr lang="en-US" dirty="0"/>
          </a:p>
        </p:txBody>
      </p:sp>
      <p:sp>
        <p:nvSpPr>
          <p:cNvPr id="4" name="Slide Number Placeholder 3"/>
          <p:cNvSpPr>
            <a:spLocks noGrp="1"/>
          </p:cNvSpPr>
          <p:nvPr>
            <p:ph type="sldNum" sz="quarter" idx="10"/>
          </p:nvPr>
        </p:nvSpPr>
        <p:spPr/>
        <p:txBody>
          <a:bodyPr/>
          <a:lstStyle/>
          <a:p>
            <a:fld id="{42301A03-21FF-424A-A071-C0C326E1D9F1}" type="slidenum">
              <a:rPr lang="en-US" smtClean="0"/>
              <a:t>17</a:t>
            </a:fld>
            <a:endParaRPr lang="en-US" dirty="0"/>
          </a:p>
        </p:txBody>
      </p:sp>
    </p:spTree>
    <p:extLst>
      <p:ext uri="{BB962C8B-B14F-4D97-AF65-F5344CB8AC3E}">
        <p14:creationId xmlns:p14="http://schemas.microsoft.com/office/powerpoint/2010/main" val="39522015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685800" y="2130425"/>
            <a:ext cx="7772400" cy="1470025"/>
          </a:xfrm>
        </p:spPr>
        <p:txBody>
          <a:bodyPr/>
          <a:lstStyle>
            <a:lvl1pPr>
              <a:defRPr sz="3500">
                <a:latin typeface="Calibri" pitchFamily="34" charset="0"/>
                <a:cs typeface="Calibri" pitchFamily="34" charset="0"/>
              </a:defRPr>
            </a:lvl1pPr>
          </a:lstStyle>
          <a:p>
            <a:pPr lvl="0"/>
            <a:r>
              <a:rPr lang="en-US" noProof="0" dirty="0" smtClean="0"/>
              <a:t>Click to edit Master title style</a:t>
            </a:r>
          </a:p>
        </p:txBody>
      </p:sp>
      <p:sp>
        <p:nvSpPr>
          <p:cNvPr id="65539" name="Rectangle 3"/>
          <p:cNvSpPr>
            <a:spLocks noGrp="1" noChangeArrowheads="1"/>
          </p:cNvSpPr>
          <p:nvPr>
            <p:ph type="subTitle" idx="1"/>
          </p:nvPr>
        </p:nvSpPr>
        <p:spPr>
          <a:xfrm>
            <a:off x="1371600" y="3886200"/>
            <a:ext cx="6400800" cy="1752600"/>
          </a:xfrm>
        </p:spPr>
        <p:txBody>
          <a:bodyPr/>
          <a:lstStyle>
            <a:lvl1pPr marL="0" indent="0" algn="ctr">
              <a:buFontTx/>
              <a:buNone/>
              <a:defRPr>
                <a:latin typeface="Calibri" pitchFamily="34" charset="0"/>
                <a:cs typeface="Calibri" pitchFamily="34" charset="0"/>
              </a:defRPr>
            </a:lvl1pPr>
          </a:lstStyle>
          <a:p>
            <a:pPr lvl="0"/>
            <a:r>
              <a:rPr lang="en-US" noProof="0" dirty="0" smtClean="0"/>
              <a:t>Click to edit Master subtitle style</a:t>
            </a:r>
          </a:p>
        </p:txBody>
      </p:sp>
      <p:sp>
        <p:nvSpPr>
          <p:cNvPr id="65540" name="Rectangle 4"/>
          <p:cNvSpPr>
            <a:spLocks noGrp="1" noChangeArrowheads="1"/>
          </p:cNvSpPr>
          <p:nvPr>
            <p:ph type="dt" sz="half" idx="2"/>
          </p:nvPr>
        </p:nvSpPr>
        <p:spPr/>
        <p:txBody>
          <a:bodyPr/>
          <a:lstStyle>
            <a:lvl1pPr>
              <a:defRPr>
                <a:latin typeface="Calibri" pitchFamily="34" charset="0"/>
                <a:cs typeface="Calibri" pitchFamily="34" charset="0"/>
              </a:defRPr>
            </a:lvl1pPr>
          </a:lstStyle>
          <a:p>
            <a:endParaRPr lang="en-US" dirty="0"/>
          </a:p>
        </p:txBody>
      </p:sp>
      <p:sp>
        <p:nvSpPr>
          <p:cNvPr id="65541" name="Rectangle 5"/>
          <p:cNvSpPr>
            <a:spLocks noGrp="1" noChangeArrowheads="1"/>
          </p:cNvSpPr>
          <p:nvPr>
            <p:ph type="ftr" sz="quarter" idx="3"/>
          </p:nvPr>
        </p:nvSpPr>
        <p:spPr/>
        <p:txBody>
          <a:bodyPr/>
          <a:lstStyle>
            <a:lvl1pPr>
              <a:defRPr>
                <a:latin typeface="Calibri" pitchFamily="34" charset="0"/>
                <a:cs typeface="Calibri" pitchFamily="34" charset="0"/>
              </a:defRPr>
            </a:lvl1pPr>
          </a:lstStyle>
          <a:p>
            <a:endParaRPr lang="en-US" dirty="0"/>
          </a:p>
        </p:txBody>
      </p:sp>
      <p:sp>
        <p:nvSpPr>
          <p:cNvPr id="65542" name="Rectangle 6"/>
          <p:cNvSpPr>
            <a:spLocks noGrp="1" noChangeArrowheads="1"/>
          </p:cNvSpPr>
          <p:nvPr>
            <p:ph type="sldNum" sz="quarter" idx="4"/>
          </p:nvPr>
        </p:nvSpPr>
        <p:spPr/>
        <p:txBody>
          <a:bodyPr/>
          <a:lstStyle>
            <a:lvl1pPr>
              <a:defRPr/>
            </a:lvl1pPr>
          </a:lstStyle>
          <a:p>
            <a:fld id="{6FE4C524-1224-4A94-AB1C-FD5F631B3A0D}" type="slidenum">
              <a:rPr lang="en-US"/>
              <a:pPr/>
              <a:t>‹#›</a:t>
            </a:fld>
            <a:endParaRPr lang="en-US" dirty="0"/>
          </a:p>
        </p:txBody>
      </p:sp>
      <p:grpSp>
        <p:nvGrpSpPr>
          <p:cNvPr id="65553" name="Group 17"/>
          <p:cNvGrpSpPr>
            <a:grpSpLocks/>
          </p:cNvGrpSpPr>
          <p:nvPr userDrawn="1"/>
        </p:nvGrpSpPr>
        <p:grpSpPr bwMode="auto">
          <a:xfrm>
            <a:off x="738188" y="5268926"/>
            <a:ext cx="7848600" cy="55563"/>
            <a:chOff x="429" y="952"/>
            <a:chExt cx="4944" cy="35"/>
          </a:xfrm>
        </p:grpSpPr>
        <p:sp>
          <p:nvSpPr>
            <p:cNvPr id="65554" name="Line 18"/>
            <p:cNvSpPr>
              <a:spLocks noChangeShapeType="1"/>
            </p:cNvSpPr>
            <p:nvPr userDrawn="1"/>
          </p:nvSpPr>
          <p:spPr bwMode="auto">
            <a:xfrm>
              <a:off x="432" y="952"/>
              <a:ext cx="4941" cy="0"/>
            </a:xfrm>
            <a:prstGeom prst="line">
              <a:avLst/>
            </a:prstGeom>
            <a:noFill/>
            <a:ln w="38100">
              <a:solidFill>
                <a:srgbClr val="0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65555" name="Line 19"/>
            <p:cNvSpPr>
              <a:spLocks noChangeShapeType="1"/>
            </p:cNvSpPr>
            <p:nvPr userDrawn="1"/>
          </p:nvSpPr>
          <p:spPr bwMode="auto">
            <a:xfrm>
              <a:off x="429" y="987"/>
              <a:ext cx="4944" cy="0"/>
            </a:xfrm>
            <a:prstGeom prst="line">
              <a:avLst/>
            </a:prstGeom>
            <a:noFill/>
            <a:ln w="38100">
              <a:solidFill>
                <a:srgbClr val="F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pSp>
      <p:pic>
        <p:nvPicPr>
          <p:cNvPr id="2" name="Picture 1" descr="Texas Department of Family and Protective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502" y="533400"/>
            <a:ext cx="4191000" cy="1554163"/>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6096000" cy="960438"/>
          </a:xfrm>
        </p:spPr>
        <p:txBody>
          <a:bodyPr/>
          <a:lstStyle>
            <a:lvl1pPr>
              <a:defRPr sz="28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F476CA1-7E89-4140-86D4-2D4B40D2D7BC}" type="slidenum">
              <a:rPr lang="en-US"/>
              <a:pPr/>
              <a:t>‹#›</a:t>
            </a:fld>
            <a:endParaRPr lang="en-US" dirty="0"/>
          </a:p>
        </p:txBody>
      </p:sp>
    </p:spTree>
    <p:extLst>
      <p:ext uri="{BB962C8B-B14F-4D97-AF65-F5344CB8AC3E}">
        <p14:creationId xmlns:p14="http://schemas.microsoft.com/office/powerpoint/2010/main" val="7060171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98EDAA4-2C66-47E3-830A-6038E89C8289}" type="slidenum">
              <a:rPr lang="en-US"/>
              <a:pPr/>
              <a:t>‹#›</a:t>
            </a:fld>
            <a:endParaRPr lang="en-US" dirty="0"/>
          </a:p>
        </p:txBody>
      </p:sp>
    </p:spTree>
    <p:extLst>
      <p:ext uri="{BB962C8B-B14F-4D97-AF65-F5344CB8AC3E}">
        <p14:creationId xmlns:p14="http://schemas.microsoft.com/office/powerpoint/2010/main" val="21462679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6172200" cy="868362"/>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381000" y="1341437"/>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B020C72-5B05-4446-B2D9-0A8BE9D707D8}" type="slidenum">
              <a:rPr lang="en-US"/>
              <a:pPr/>
              <a:t>‹#›</a:t>
            </a:fld>
            <a:endParaRPr lang="en-US" dirty="0"/>
          </a:p>
        </p:txBody>
      </p:sp>
    </p:spTree>
    <p:extLst>
      <p:ext uri="{BB962C8B-B14F-4D97-AF65-F5344CB8AC3E}">
        <p14:creationId xmlns:p14="http://schemas.microsoft.com/office/powerpoint/2010/main" val="8182229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563714F-06A4-4F6E-AFE8-8784C31FEF17}" type="slidenum">
              <a:rPr lang="en-US"/>
              <a:pPr/>
              <a:t>‹#›</a:t>
            </a:fld>
            <a:endParaRPr lang="en-US" dirty="0"/>
          </a:p>
        </p:txBody>
      </p:sp>
    </p:spTree>
    <p:extLst>
      <p:ext uri="{BB962C8B-B14F-4D97-AF65-F5344CB8AC3E}">
        <p14:creationId xmlns:p14="http://schemas.microsoft.com/office/powerpoint/2010/main" val="9847940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19C21A6-0088-4395-92BB-DDD386B666D7}" type="slidenum">
              <a:rPr lang="en-US"/>
              <a:pPr/>
              <a:t>‹#›</a:t>
            </a:fld>
            <a:endParaRPr lang="en-US" dirty="0"/>
          </a:p>
        </p:txBody>
      </p:sp>
    </p:spTree>
    <p:extLst>
      <p:ext uri="{BB962C8B-B14F-4D97-AF65-F5344CB8AC3E}">
        <p14:creationId xmlns:p14="http://schemas.microsoft.com/office/powerpoint/2010/main" val="29230105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FAA559A1-5156-4E09-9C56-0F6B75458872}" type="slidenum">
              <a:rPr lang="en-US"/>
              <a:pPr/>
              <a:t>‹#›</a:t>
            </a:fld>
            <a:endParaRPr lang="en-US" dirty="0"/>
          </a:p>
        </p:txBody>
      </p:sp>
    </p:spTree>
    <p:extLst>
      <p:ext uri="{BB962C8B-B14F-4D97-AF65-F5344CB8AC3E}">
        <p14:creationId xmlns:p14="http://schemas.microsoft.com/office/powerpoint/2010/main" val="11685322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066026" y="228600"/>
            <a:ext cx="6781800" cy="960438"/>
          </a:xfrm>
        </p:spPr>
        <p:txBody>
          <a:bodyPr/>
          <a:lstStyle>
            <a:lvl1pPr>
              <a:defRPr sz="32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CECEB07B-AAE5-4835-8DA6-A98CE31C6EA6}" type="slidenum">
              <a:rPr lang="en-US"/>
              <a:pPr/>
              <a:t>‹#›</a:t>
            </a:fld>
            <a:endParaRPr lang="en-US" dirty="0"/>
          </a:p>
        </p:txBody>
      </p:sp>
    </p:spTree>
    <p:extLst>
      <p:ext uri="{BB962C8B-B14F-4D97-AF65-F5344CB8AC3E}">
        <p14:creationId xmlns:p14="http://schemas.microsoft.com/office/powerpoint/2010/main" val="1526691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C4E0E95-BAC9-4914-A03C-DBE64D68927F}" type="slidenum">
              <a:rPr lang="en-US"/>
              <a:pPr/>
              <a:t>‹#›</a:t>
            </a:fld>
            <a:endParaRPr lang="en-US" dirty="0"/>
          </a:p>
        </p:txBody>
      </p:sp>
    </p:spTree>
    <p:extLst>
      <p:ext uri="{BB962C8B-B14F-4D97-AF65-F5344CB8AC3E}">
        <p14:creationId xmlns:p14="http://schemas.microsoft.com/office/powerpoint/2010/main" val="23369282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295400"/>
            <a:ext cx="5111750" cy="4830763"/>
          </a:xfrm>
        </p:spPr>
        <p:txBody>
          <a:bodyPr/>
          <a:lstStyle>
            <a:lvl1pPr>
              <a:defRPr sz="2800"/>
            </a:lvl1pPr>
            <a:lvl2pPr>
              <a:defRPr sz="2400"/>
            </a:lvl2pPr>
            <a:lvl3pPr>
              <a:defRPr sz="20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590800"/>
            <a:ext cx="3008313" cy="3535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8D35679-2FB8-4131-AD0F-1B10585D7FA7}" type="slidenum">
              <a:rPr lang="en-US"/>
              <a:pPr/>
              <a:t>‹#›</a:t>
            </a:fld>
            <a:endParaRPr lang="en-US" dirty="0"/>
          </a:p>
        </p:txBody>
      </p:sp>
    </p:spTree>
    <p:extLst>
      <p:ext uri="{BB962C8B-B14F-4D97-AF65-F5344CB8AC3E}">
        <p14:creationId xmlns:p14="http://schemas.microsoft.com/office/powerpoint/2010/main" val="399733296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F31D8A5-EB18-45F8-B033-1BDDAAB1F185}" type="slidenum">
              <a:rPr lang="en-US"/>
              <a:pPr/>
              <a:t>‹#›</a:t>
            </a:fld>
            <a:endParaRPr lang="en-US" dirty="0"/>
          </a:p>
        </p:txBody>
      </p:sp>
    </p:spTree>
    <p:extLst>
      <p:ext uri="{BB962C8B-B14F-4D97-AF65-F5344CB8AC3E}">
        <p14:creationId xmlns:p14="http://schemas.microsoft.com/office/powerpoint/2010/main" val="10171046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2665413" y="304800"/>
            <a:ext cx="6097587" cy="768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63491" name="Rectangle 3"/>
          <p:cNvSpPr>
            <a:spLocks noGrp="1" noChangeArrowheads="1"/>
          </p:cNvSpPr>
          <p:nvPr>
            <p:ph type="body" idx="1"/>
          </p:nvPr>
        </p:nvSpPr>
        <p:spPr bwMode="auto">
          <a:xfrm>
            <a:off x="504498" y="1347944"/>
            <a:ext cx="8229600" cy="4640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34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634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634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C42CCA4-D7A7-4900-84B1-7B9BCFFDA573}" type="slidenum">
              <a:rPr lang="en-US"/>
              <a:pPr/>
              <a:t>‹#›</a:t>
            </a:fld>
            <a:endParaRPr lang="en-US" dirty="0"/>
          </a:p>
        </p:txBody>
      </p:sp>
      <p:grpSp>
        <p:nvGrpSpPr>
          <p:cNvPr id="63496" name="Group 3"/>
          <p:cNvGrpSpPr>
            <a:grpSpLocks/>
          </p:cNvGrpSpPr>
          <p:nvPr userDrawn="1"/>
        </p:nvGrpSpPr>
        <p:grpSpPr bwMode="auto">
          <a:xfrm>
            <a:off x="533400" y="985850"/>
            <a:ext cx="8210551" cy="58738"/>
            <a:chOff x="383" y="950"/>
            <a:chExt cx="5172" cy="37"/>
          </a:xfrm>
        </p:grpSpPr>
        <p:sp>
          <p:nvSpPr>
            <p:cNvPr id="63497" name="Line 4"/>
            <p:cNvSpPr>
              <a:spLocks noChangeShapeType="1"/>
            </p:cNvSpPr>
            <p:nvPr/>
          </p:nvSpPr>
          <p:spPr bwMode="auto">
            <a:xfrm flipV="1">
              <a:off x="383" y="950"/>
              <a:ext cx="5172" cy="0"/>
            </a:xfrm>
            <a:prstGeom prst="line">
              <a:avLst/>
            </a:prstGeom>
            <a:noFill/>
            <a:ln w="38100">
              <a:solidFill>
                <a:srgbClr val="000080"/>
              </a:solidFill>
              <a:miter lim="800000"/>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63498" name="Line 5"/>
            <p:cNvSpPr>
              <a:spLocks noChangeShapeType="1"/>
            </p:cNvSpPr>
            <p:nvPr/>
          </p:nvSpPr>
          <p:spPr bwMode="auto">
            <a:xfrm>
              <a:off x="383" y="987"/>
              <a:ext cx="5172" cy="0"/>
            </a:xfrm>
            <a:prstGeom prst="line">
              <a:avLst/>
            </a:prstGeom>
            <a:noFill/>
            <a:ln w="38100">
              <a:solidFill>
                <a:srgbClr val="F00000"/>
              </a:solidFill>
              <a:miter lim="800000"/>
              <a:headEnd/>
              <a:tailEnd/>
            </a:ln>
            <a:extLst>
              <a:ext uri="{909E8E84-426E-40DD-AFC4-6F175D3DCCD1}">
                <a14:hiddenFill xmlns:a14="http://schemas.microsoft.com/office/drawing/2010/main">
                  <a:noFill/>
                </a14:hiddenFill>
              </a:ext>
            </a:extLst>
          </p:spPr>
          <p:txBody>
            <a:bodyPr wrap="none"/>
            <a:lstStyle/>
            <a:p>
              <a:endParaRPr lang="en-US" dirty="0"/>
            </a:p>
          </p:txBody>
        </p:sp>
      </p:grpSp>
      <p:sp>
        <p:nvSpPr>
          <p:cNvPr id="63499" name="Line 4"/>
          <p:cNvSpPr>
            <a:spLocks noChangeShapeType="1"/>
          </p:cNvSpPr>
          <p:nvPr userDrawn="1"/>
        </p:nvSpPr>
        <p:spPr bwMode="auto">
          <a:xfrm>
            <a:off x="533400" y="6172200"/>
            <a:ext cx="8211152" cy="0"/>
          </a:xfrm>
          <a:prstGeom prst="line">
            <a:avLst/>
          </a:prstGeom>
          <a:noFill/>
          <a:ln w="57150" cmpd="thinThick">
            <a:solidFill>
              <a:srgbClr val="000066">
                <a:alpha val="82000"/>
              </a:srgbClr>
            </a:solidFill>
            <a:miter lim="800000"/>
            <a:headEnd/>
            <a:tailEnd/>
          </a:ln>
          <a:extLst>
            <a:ext uri="{909E8E84-426E-40DD-AFC4-6F175D3DCCD1}">
              <a14:hiddenFill xmlns:a14="http://schemas.microsoft.com/office/drawing/2010/main">
                <a:noFill/>
              </a14:hiddenFill>
            </a:ext>
          </a:extLst>
        </p:spPr>
        <p:txBody>
          <a:bodyPr wrap="none"/>
          <a:lstStyle/>
          <a:p>
            <a:endParaRPr lang="en-US" dirty="0"/>
          </a:p>
        </p:txBody>
      </p:sp>
      <p:pic>
        <p:nvPicPr>
          <p:cNvPr id="12" name="Picture 11" descr="Texas Department of Family and Protective Services Logo"/>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49214" y="209444"/>
            <a:ext cx="2095500" cy="777082"/>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hf hdr="0" ftr="0" dt="0"/>
  <p:txStyles>
    <p:titleStyle>
      <a:lvl1pPr algn="r" rtl="0" fontAlgn="base">
        <a:spcBef>
          <a:spcPct val="0"/>
        </a:spcBef>
        <a:spcAft>
          <a:spcPct val="0"/>
        </a:spcAft>
        <a:defRPr sz="3000">
          <a:solidFill>
            <a:schemeClr val="tx2"/>
          </a:solidFill>
          <a:latin typeface="Calibri" pitchFamily="34" charset="0"/>
          <a:ea typeface="+mj-ea"/>
          <a:cs typeface="Calibri" pitchFamily="34" charset="0"/>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fontAlgn="base">
        <a:spcBef>
          <a:spcPct val="20000"/>
        </a:spcBef>
        <a:spcAft>
          <a:spcPct val="0"/>
        </a:spcAft>
        <a:buChar char="–"/>
        <a:defRPr sz="2800">
          <a:solidFill>
            <a:schemeClr val="tx1"/>
          </a:solidFill>
          <a:latin typeface="Calibri" pitchFamily="34" charset="0"/>
          <a:cs typeface="Calibri" pitchFamily="34" charset="0"/>
        </a:defRPr>
      </a:lvl2pPr>
      <a:lvl3pPr marL="1143000" indent="-228600" algn="l" rtl="0" fontAlgn="base">
        <a:spcBef>
          <a:spcPct val="20000"/>
        </a:spcBef>
        <a:spcAft>
          <a:spcPct val="0"/>
        </a:spcAft>
        <a:buChar char="•"/>
        <a:defRPr sz="2400">
          <a:solidFill>
            <a:schemeClr val="tx1"/>
          </a:solidFill>
          <a:latin typeface="Calibri" pitchFamily="34" charset="0"/>
          <a:cs typeface="Calibri" pitchFamily="34" charset="0"/>
        </a:defRPr>
      </a:lvl3pPr>
      <a:lvl4pPr marL="1600200" indent="-228600" algn="l" rtl="0" fontAlgn="base">
        <a:spcBef>
          <a:spcPct val="20000"/>
        </a:spcBef>
        <a:spcAft>
          <a:spcPct val="0"/>
        </a:spcAft>
        <a:buChar char="–"/>
        <a:defRPr sz="2000">
          <a:solidFill>
            <a:schemeClr val="tx1"/>
          </a:solidFill>
          <a:latin typeface="Calibri" pitchFamily="34" charset="0"/>
          <a:cs typeface="Calibri" pitchFamily="34" charset="0"/>
        </a:defRPr>
      </a:lvl4pPr>
      <a:lvl5pPr marL="2057400" indent="-228600" algn="l" rtl="0" fontAlgn="base">
        <a:spcBef>
          <a:spcPct val="20000"/>
        </a:spcBef>
        <a:spcAft>
          <a:spcPct val="0"/>
        </a:spcAft>
        <a:buChar char="»"/>
        <a:defRPr sz="2000">
          <a:solidFill>
            <a:schemeClr val="tx1"/>
          </a:solidFill>
          <a:latin typeface="Calibri" pitchFamily="34" charset="0"/>
          <a:cs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ctrTitle"/>
          </p:nvPr>
        </p:nvSpPr>
        <p:spPr>
          <a:noFill/>
        </p:spPr>
        <p:txBody>
          <a:bodyPr anchor="b"/>
          <a:lstStyle/>
          <a:p>
            <a:pPr algn="ctr"/>
            <a:r>
              <a:rPr lang="en-US" sz="3200" b="1" dirty="0" smtClean="0"/>
              <a:t>House Human Services Committee</a:t>
            </a:r>
            <a:endParaRPr lang="en-US" sz="2800" dirty="0">
              <a:latin typeface="Calibri" pitchFamily="34" charset="0"/>
              <a:cs typeface="Calibri" pitchFamily="34" charset="0"/>
            </a:endParaRPr>
          </a:p>
        </p:txBody>
      </p:sp>
      <p:sp>
        <p:nvSpPr>
          <p:cNvPr id="56325" name="Rectangle 5"/>
          <p:cNvSpPr>
            <a:spLocks noGrp="1" noChangeArrowheads="1"/>
          </p:cNvSpPr>
          <p:nvPr>
            <p:ph type="subTitle" idx="1"/>
          </p:nvPr>
        </p:nvSpPr>
        <p:spPr/>
        <p:txBody>
          <a:bodyPr/>
          <a:lstStyle/>
          <a:p>
            <a:pPr>
              <a:lnSpc>
                <a:spcPct val="90000"/>
              </a:lnSpc>
            </a:pPr>
            <a:r>
              <a:rPr lang="en-US" sz="2000" dirty="0" smtClean="0"/>
              <a:t>H.L. Whitman, Jr., DFPS Commissioner</a:t>
            </a:r>
            <a:endParaRPr lang="en-US" sz="2000" dirty="0"/>
          </a:p>
          <a:p>
            <a:pPr>
              <a:lnSpc>
                <a:spcPct val="90000"/>
              </a:lnSpc>
            </a:pPr>
            <a:r>
              <a:rPr lang="en-US" sz="2000" i="1" dirty="0" smtClean="0">
                <a:solidFill>
                  <a:schemeClr val="accent4">
                    <a:lumMod val="75000"/>
                    <a:lumOff val="25000"/>
                  </a:schemeClr>
                </a:solidFill>
              </a:rPr>
              <a:t>July 12, 2016</a:t>
            </a:r>
            <a:endParaRPr lang="en-US" sz="2000" i="1" dirty="0">
              <a:solidFill>
                <a:schemeClr val="accent4">
                  <a:lumMod val="75000"/>
                  <a:lumOff val="25000"/>
                </a:schemeClr>
              </a:solidFill>
            </a:endParaRPr>
          </a:p>
        </p:txBody>
      </p:sp>
      <p:sp>
        <p:nvSpPr>
          <p:cNvPr id="3" name="TextBox 2"/>
          <p:cNvSpPr txBox="1"/>
          <p:nvPr/>
        </p:nvSpPr>
        <p:spPr>
          <a:xfrm>
            <a:off x="914400" y="5410200"/>
            <a:ext cx="7696200" cy="738664"/>
          </a:xfrm>
          <a:prstGeom prst="rect">
            <a:avLst/>
          </a:prstGeom>
          <a:noFill/>
        </p:spPr>
        <p:txBody>
          <a:bodyPr wrap="square" rtlCol="0">
            <a:spAutoFit/>
          </a:bodyPr>
          <a:lstStyle/>
          <a:p>
            <a:r>
              <a:rPr lang="en-US" sz="1400" i="1" dirty="0" smtClean="0">
                <a:solidFill>
                  <a:schemeClr val="accent2">
                    <a:lumMod val="75000"/>
                  </a:schemeClr>
                </a:solidFill>
              </a:rPr>
              <a:t>The mission of the Department of Family and Protective Services is to protect children, the elderly, and people with disabilities from abuse, neglect, and exploitation by involving clients,  families, and communities.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6172200" cy="868362"/>
          </a:xfrm>
        </p:spPr>
        <p:txBody>
          <a:bodyPr/>
          <a:lstStyle/>
          <a:p>
            <a:r>
              <a:rPr lang="en-US" sz="2400" dirty="0" smtClean="0"/>
              <a:t>Recommendations</a:t>
            </a:r>
            <a:endParaRPr lang="en-US" sz="2400" dirty="0"/>
          </a:p>
        </p:txBody>
      </p:sp>
      <p:sp>
        <p:nvSpPr>
          <p:cNvPr id="3" name="Content Placeholder 2"/>
          <p:cNvSpPr>
            <a:spLocks noGrp="1"/>
          </p:cNvSpPr>
          <p:nvPr>
            <p:ph idx="1"/>
          </p:nvPr>
        </p:nvSpPr>
        <p:spPr>
          <a:xfrm>
            <a:off x="533400" y="990600"/>
            <a:ext cx="8229600" cy="5181600"/>
          </a:xfrm>
        </p:spPr>
        <p:txBody>
          <a:bodyPr/>
          <a:lstStyle/>
          <a:p>
            <a:r>
              <a:rPr lang="en-US" sz="2000" dirty="0" smtClean="0"/>
              <a:t>Overall Capacity</a:t>
            </a:r>
            <a:endParaRPr lang="en-US" sz="2000" dirty="0"/>
          </a:p>
          <a:p>
            <a:pPr lvl="1"/>
            <a:r>
              <a:rPr lang="en-US" sz="2000" dirty="0" smtClean="0"/>
              <a:t>The needs assessment being conducted will inform us of any system gaps and allow us to bring to you measures we think are necessary to filling those gaps.</a:t>
            </a:r>
          </a:p>
          <a:p>
            <a:r>
              <a:rPr lang="en-US" sz="2000" dirty="0" smtClean="0"/>
              <a:t>Accessing Available Services</a:t>
            </a:r>
            <a:endParaRPr lang="en-US" sz="2000" dirty="0"/>
          </a:p>
          <a:p>
            <a:pPr lvl="1"/>
            <a:r>
              <a:rPr lang="en-US" sz="2000" dirty="0" smtClean="0"/>
              <a:t>Monitor outcomes of the Service Coordination Pilot, which is in its developmental stage, and determine whether that model can be replicated or expanded.</a:t>
            </a:r>
          </a:p>
          <a:p>
            <a:pPr lvl="1"/>
            <a:r>
              <a:rPr lang="en-US" sz="2000" dirty="0" smtClean="0"/>
              <a:t>Continue the Starfish process.</a:t>
            </a:r>
          </a:p>
          <a:p>
            <a:r>
              <a:rPr lang="en-US" sz="2000" dirty="0" smtClean="0"/>
              <a:t>Focus on Quality of Foster Care</a:t>
            </a:r>
          </a:p>
          <a:p>
            <a:pPr lvl="1"/>
            <a:r>
              <a:rPr lang="en-US" sz="2000" dirty="0" smtClean="0"/>
              <a:t>Continue moving forward with Foster Care Redesign</a:t>
            </a:r>
          </a:p>
          <a:p>
            <a:pPr lvl="1"/>
            <a:r>
              <a:rPr lang="en-US" sz="2000" dirty="0"/>
              <a:t> Continue moving forward </a:t>
            </a:r>
            <a:r>
              <a:rPr lang="en-US" sz="2000" dirty="0" smtClean="0"/>
              <a:t>with the performance-based contracting demonstration.</a:t>
            </a:r>
          </a:p>
          <a:p>
            <a:endParaRPr lang="en-US" sz="2200" dirty="0" smtClean="0"/>
          </a:p>
          <a:p>
            <a:pPr lvl="1"/>
            <a:endParaRPr lang="en-US" sz="1800" dirty="0"/>
          </a:p>
          <a:p>
            <a:pPr lvl="1"/>
            <a:endParaRPr lang="en-US" sz="1800"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10</a:t>
            </a:fld>
            <a:endParaRPr lang="en-US" dirty="0"/>
          </a:p>
        </p:txBody>
      </p:sp>
    </p:spTree>
    <p:extLst>
      <p:ext uri="{BB962C8B-B14F-4D97-AF65-F5344CB8AC3E}">
        <p14:creationId xmlns:p14="http://schemas.microsoft.com/office/powerpoint/2010/main" val="2387598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10600" cy="4876799"/>
          </a:xfrm>
        </p:spPr>
        <p:txBody>
          <a:bodyPr/>
          <a:lstStyle/>
          <a:p>
            <a:pPr marL="0" lvl="1" indent="-342900">
              <a:spcBef>
                <a:spcPts val="0"/>
              </a:spcBef>
              <a:spcAft>
                <a:spcPts val="0"/>
              </a:spcAft>
              <a:buSzPct val="110000"/>
              <a:buFont typeface="Arial" panose="020B0604020202020204" pitchFamily="34" charset="0"/>
              <a:buChar char="•"/>
            </a:pPr>
            <a:r>
              <a:rPr lang="en-US" sz="2200" dirty="0" smtClean="0">
                <a:solidFill>
                  <a:srgbClr val="000000"/>
                </a:solidFill>
                <a:latin typeface="Calibri"/>
              </a:rPr>
              <a:t>Foster </a:t>
            </a:r>
            <a:r>
              <a:rPr lang="en-US" sz="2200" dirty="0">
                <a:solidFill>
                  <a:srgbClr val="000000"/>
                </a:solidFill>
                <a:latin typeface="Calibri"/>
              </a:rPr>
              <a:t>Care Redesign was created to achieve these goals:</a:t>
            </a:r>
          </a:p>
          <a:p>
            <a:pPr marL="914400" lvl="4" indent="-342900">
              <a:spcBef>
                <a:spcPts val="0"/>
              </a:spcBef>
              <a:spcAft>
                <a:spcPts val="0"/>
              </a:spcAft>
              <a:buSzPct val="110000"/>
              <a:buFont typeface="Arial" panose="020B0604020202020204" pitchFamily="34" charset="0"/>
              <a:buChar char="•"/>
            </a:pPr>
            <a:r>
              <a:rPr lang="en-US" sz="1800" dirty="0">
                <a:solidFill>
                  <a:srgbClr val="000000"/>
                </a:solidFill>
                <a:latin typeface="Calibri"/>
              </a:rPr>
              <a:t>Keep children and youth closer to home and connected to their communities and siblings.</a:t>
            </a:r>
          </a:p>
          <a:p>
            <a:pPr marL="914400" lvl="4" indent="-342900">
              <a:spcBef>
                <a:spcPts val="0"/>
              </a:spcBef>
              <a:spcAft>
                <a:spcPts val="0"/>
              </a:spcAft>
              <a:buSzPct val="110000"/>
              <a:buFont typeface="Arial" panose="020B0604020202020204" pitchFamily="34" charset="0"/>
              <a:buChar char="•"/>
            </a:pPr>
            <a:r>
              <a:rPr lang="en-US" sz="1800" dirty="0">
                <a:solidFill>
                  <a:srgbClr val="000000"/>
                </a:solidFill>
                <a:latin typeface="Calibri"/>
              </a:rPr>
              <a:t>Improve the quality of care and outcomes.</a:t>
            </a:r>
          </a:p>
          <a:p>
            <a:pPr marL="914400" lvl="4" indent="-342900">
              <a:spcBef>
                <a:spcPts val="0"/>
              </a:spcBef>
              <a:spcAft>
                <a:spcPts val="1200"/>
              </a:spcAft>
              <a:buSzPct val="110000"/>
              <a:buFont typeface="Arial" panose="020B0604020202020204" pitchFamily="34" charset="0"/>
              <a:buChar char="•"/>
            </a:pPr>
            <a:r>
              <a:rPr lang="en-US" sz="1800" dirty="0" smtClean="0">
                <a:solidFill>
                  <a:srgbClr val="000000"/>
                </a:solidFill>
                <a:latin typeface="Calibri"/>
              </a:rPr>
              <a:t>Reduce the number of times children move in foster care.</a:t>
            </a:r>
            <a:endParaRPr lang="en-US" sz="1800" dirty="0" smtClean="0"/>
          </a:p>
          <a:p>
            <a:pPr marL="342900" lvl="1" indent="-342900">
              <a:spcBef>
                <a:spcPts val="0"/>
              </a:spcBef>
              <a:spcAft>
                <a:spcPts val="1200"/>
              </a:spcAft>
              <a:buSzPct val="110000"/>
              <a:buFont typeface="Arial" panose="020B0604020202020204" pitchFamily="34" charset="0"/>
              <a:buChar char="•"/>
            </a:pPr>
            <a:r>
              <a:rPr lang="en-US" sz="2200" dirty="0" smtClean="0"/>
              <a:t>Under Foster Care Redesign, a single contractor provides a full continuum of services to children and families within a designated geographic area. This contracting agency is responsible for finding foster homes or other living arrangements for children in state care and providing them services.  </a:t>
            </a:r>
          </a:p>
          <a:p>
            <a:pPr marL="342900" lvl="1" indent="-342900">
              <a:spcBef>
                <a:spcPts val="0"/>
              </a:spcBef>
              <a:spcAft>
                <a:spcPts val="1200"/>
              </a:spcAft>
              <a:buSzPct val="110000"/>
              <a:buFont typeface="Arial" panose="020B0604020202020204" pitchFamily="34" charset="0"/>
              <a:buChar char="•"/>
            </a:pPr>
            <a:r>
              <a:rPr lang="en-US" sz="2200" dirty="0" smtClean="0">
                <a:solidFill>
                  <a:srgbClr val="000000"/>
                </a:solidFill>
                <a:latin typeface="Calibri"/>
                <a:ea typeface="Times New Roman"/>
                <a:cs typeface="Calibri"/>
              </a:rPr>
              <a:t>Foster </a:t>
            </a:r>
            <a:r>
              <a:rPr lang="en-US" sz="2200" dirty="0">
                <a:solidFill>
                  <a:srgbClr val="000000"/>
                </a:solidFill>
                <a:latin typeface="Calibri"/>
                <a:ea typeface="Times New Roman"/>
                <a:cs typeface="Calibri"/>
              </a:rPr>
              <a:t>C</a:t>
            </a:r>
            <a:r>
              <a:rPr lang="en-US" sz="2200" dirty="0" smtClean="0">
                <a:solidFill>
                  <a:srgbClr val="000000"/>
                </a:solidFill>
                <a:latin typeface="Calibri"/>
                <a:ea typeface="Times New Roman"/>
                <a:cs typeface="Calibri"/>
              </a:rPr>
              <a:t>are Redesign </a:t>
            </a:r>
            <a:r>
              <a:rPr lang="en-US" sz="2200" dirty="0">
                <a:solidFill>
                  <a:srgbClr val="000000"/>
                </a:solidFill>
                <a:latin typeface="Calibri"/>
                <a:ea typeface="Times New Roman"/>
                <a:cs typeface="Calibri"/>
              </a:rPr>
              <a:t>changes the state’s approach from delivering foster care based on a single statewide model to one that allows the community the flexibility to be innovative and design a foster care model. </a:t>
            </a:r>
            <a:endParaRPr lang="en-US" sz="2200" dirty="0" smtClean="0">
              <a:solidFill>
                <a:srgbClr val="000000"/>
              </a:solidFill>
              <a:latin typeface="Calibri"/>
              <a:ea typeface="Times New Roman"/>
              <a:cs typeface="Calibri"/>
            </a:endParaRPr>
          </a:p>
          <a:p>
            <a:pPr marL="0" lvl="1" indent="0">
              <a:spcBef>
                <a:spcPts val="0"/>
              </a:spcBef>
              <a:spcAft>
                <a:spcPts val="1200"/>
              </a:spcAft>
              <a:buSzPct val="110000"/>
              <a:buNone/>
            </a:pPr>
            <a:endParaRPr lang="en-US" sz="2200" dirty="0" smtClean="0">
              <a:solidFill>
                <a:srgbClr val="000000"/>
              </a:solidFill>
              <a:latin typeface="Calibri"/>
            </a:endParaRPr>
          </a:p>
          <a:p>
            <a:pPr marL="0" lvl="1" indent="-342900">
              <a:spcBef>
                <a:spcPts val="0"/>
              </a:spcBef>
              <a:spcAft>
                <a:spcPts val="1200"/>
              </a:spcAft>
              <a:buSzPct val="110000"/>
              <a:buFont typeface="Arial" panose="020B0604020202020204" pitchFamily="34" charset="0"/>
              <a:buChar char="•"/>
            </a:pPr>
            <a:endParaRPr lang="en-US" sz="2200" dirty="0" smtClean="0"/>
          </a:p>
          <a:p>
            <a:pPr marL="342900" lvl="1" indent="-342900">
              <a:spcBef>
                <a:spcPts val="0"/>
              </a:spcBef>
              <a:spcAft>
                <a:spcPts val="1200"/>
              </a:spcAft>
              <a:buSzPct val="110000"/>
            </a:pPr>
            <a:endParaRPr lang="en-US" sz="2400" dirty="0"/>
          </a:p>
          <a:p>
            <a:pPr marL="285750" lvl="1">
              <a:spcBef>
                <a:spcPts val="0"/>
              </a:spcBef>
              <a:spcAft>
                <a:spcPts val="1200"/>
              </a:spcAft>
              <a:buSzPct val="110000"/>
              <a:buFont typeface="Wingdings" panose="05000000000000000000" pitchFamily="2" charset="2"/>
              <a:buChar char="Ø"/>
            </a:pPr>
            <a:endParaRPr lang="en-US" sz="2400"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11</a:t>
            </a:fld>
            <a:endParaRPr lang="en-US" dirty="0"/>
          </a:p>
        </p:txBody>
      </p:sp>
      <p:sp>
        <p:nvSpPr>
          <p:cNvPr id="6" name="Title 1"/>
          <p:cNvSpPr txBox="1">
            <a:spLocks/>
          </p:cNvSpPr>
          <p:nvPr/>
        </p:nvSpPr>
        <p:spPr bwMode="auto">
          <a:xfrm>
            <a:off x="2438400" y="457200"/>
            <a:ext cx="6324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rtl="0" fontAlgn="base">
              <a:spcBef>
                <a:spcPct val="0"/>
              </a:spcBef>
              <a:spcAft>
                <a:spcPct val="0"/>
              </a:spcAft>
              <a:defRPr sz="2800">
                <a:solidFill>
                  <a:schemeClr val="tx2"/>
                </a:solidFill>
                <a:latin typeface="Calibri" pitchFamily="34" charset="0"/>
                <a:ea typeface="+mj-ea"/>
                <a:cs typeface="Calibri" pitchFamily="34" charset="0"/>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nSpc>
                <a:spcPct val="90000"/>
              </a:lnSpc>
            </a:pPr>
            <a:r>
              <a:rPr lang="en-US" kern="0" dirty="0" smtClean="0"/>
              <a:t>Foster Care Redesign</a:t>
            </a:r>
            <a:endParaRPr lang="en-US" kern="0" dirty="0"/>
          </a:p>
        </p:txBody>
      </p:sp>
    </p:spTree>
    <p:extLst>
      <p:ext uri="{BB962C8B-B14F-4D97-AF65-F5344CB8AC3E}">
        <p14:creationId xmlns:p14="http://schemas.microsoft.com/office/powerpoint/2010/main" val="723663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Foster Care Redesign</a:t>
            </a:r>
            <a:endParaRPr lang="en-US" dirty="0"/>
          </a:p>
        </p:txBody>
      </p:sp>
      <p:sp>
        <p:nvSpPr>
          <p:cNvPr id="3" name="Content Placeholder 2"/>
          <p:cNvSpPr>
            <a:spLocks noGrp="1"/>
          </p:cNvSpPr>
          <p:nvPr>
            <p:ph idx="1"/>
          </p:nvPr>
        </p:nvSpPr>
        <p:spPr/>
        <p:txBody>
          <a:bodyPr/>
          <a:lstStyle/>
          <a:p>
            <a:r>
              <a:rPr lang="en-US" sz="2000" dirty="0" smtClean="0"/>
              <a:t>On January 1, 2014, DFPS entered into a contract with ACH Child and Family Services of Fort Worth to provide services to Tarrant and surrounding counties. </a:t>
            </a:r>
          </a:p>
          <a:p>
            <a:r>
              <a:rPr lang="en-US" sz="2000" dirty="0" smtClean="0"/>
              <a:t>In its first year of operation, ACH: </a:t>
            </a:r>
          </a:p>
          <a:p>
            <a:pPr lvl="1"/>
            <a:r>
              <a:rPr lang="en-US" sz="1800" dirty="0" smtClean="0"/>
              <a:t>Improved residential capacity, including rural capacity</a:t>
            </a:r>
          </a:p>
          <a:p>
            <a:pPr lvl="1"/>
            <a:r>
              <a:rPr lang="en-US" sz="1800" dirty="0" smtClean="0"/>
              <a:t>Improved placement proximity</a:t>
            </a:r>
          </a:p>
          <a:p>
            <a:pPr lvl="1"/>
            <a:r>
              <a:rPr lang="en-US" sz="1800" dirty="0" smtClean="0"/>
              <a:t>Improved placement stability</a:t>
            </a:r>
          </a:p>
          <a:p>
            <a:pPr lvl="1"/>
            <a:r>
              <a:rPr lang="en-US" sz="1800" dirty="0" smtClean="0"/>
              <a:t>Less restrictive placement settings</a:t>
            </a:r>
          </a:p>
          <a:p>
            <a:r>
              <a:rPr lang="en-US" sz="2000" dirty="0"/>
              <a:t>In fiscal year 2016, CPS will: </a:t>
            </a:r>
          </a:p>
          <a:p>
            <a:pPr lvl="1"/>
            <a:r>
              <a:rPr lang="en-US" sz="1800" dirty="0"/>
              <a:t>Prepare for expansion to Stage 2 in ACH catchment area</a:t>
            </a:r>
          </a:p>
          <a:p>
            <a:pPr lvl="1"/>
            <a:r>
              <a:rPr lang="en-US" sz="1800" dirty="0"/>
              <a:t>Release a Request for Proposal to contact for the next SSCC in Region 2</a:t>
            </a:r>
          </a:p>
          <a:p>
            <a:pPr lvl="1"/>
            <a:r>
              <a:rPr lang="en-US" sz="1800" dirty="0"/>
              <a:t>Continue Process and Outcome Evaluation</a:t>
            </a:r>
          </a:p>
          <a:p>
            <a:pPr lvl="1"/>
            <a:r>
              <a:rPr lang="en-US" sz="1800" dirty="0"/>
              <a:t>Release a revised Statewide Implementation Plan</a:t>
            </a:r>
          </a:p>
          <a:p>
            <a:pPr lvl="1"/>
            <a:endParaRPr lang="en-US" sz="2000"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12</a:t>
            </a:fld>
            <a:endParaRPr lang="en-US" dirty="0"/>
          </a:p>
        </p:txBody>
      </p:sp>
    </p:spTree>
    <p:extLst>
      <p:ext uri="{BB962C8B-B14F-4D97-AF65-F5344CB8AC3E}">
        <p14:creationId xmlns:p14="http://schemas.microsoft.com/office/powerpoint/2010/main" val="2905202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DFPS Adoptions</a:t>
            </a:r>
            <a:endParaRPr lang="en-US" dirty="0"/>
          </a:p>
        </p:txBody>
      </p:sp>
      <p:sp>
        <p:nvSpPr>
          <p:cNvPr id="3" name="Content Placeholder 2"/>
          <p:cNvSpPr>
            <a:spLocks noGrp="1"/>
          </p:cNvSpPr>
          <p:nvPr>
            <p:ph idx="1"/>
          </p:nvPr>
        </p:nvSpPr>
        <p:spPr>
          <a:xfrm>
            <a:off x="304800" y="1079157"/>
            <a:ext cx="8229600" cy="5181600"/>
          </a:xfrm>
        </p:spPr>
        <p:txBody>
          <a:bodyPr/>
          <a:lstStyle/>
          <a:p>
            <a:pPr marL="0" indent="0">
              <a:buNone/>
            </a:pPr>
            <a:r>
              <a:rPr lang="en-US" sz="2200" b="1" dirty="0" smtClean="0"/>
              <a:t>When </a:t>
            </a:r>
            <a:r>
              <a:rPr lang="en-US" sz="2200" b="1" dirty="0"/>
              <a:t>the abuse and neglect suffered by a child or youth is so severe that parental rights are terminated, DFPS first pursues </a:t>
            </a:r>
            <a:r>
              <a:rPr lang="en-US" sz="2200" b="1" dirty="0" smtClean="0"/>
              <a:t>a forever adoptive home. </a:t>
            </a:r>
          </a:p>
          <a:p>
            <a:pPr marL="0" indent="0" algn="ctr">
              <a:buNone/>
            </a:pPr>
            <a:endParaRPr lang="en-US" sz="2200" b="1" dirty="0"/>
          </a:p>
          <a:p>
            <a:r>
              <a:rPr lang="en-US" sz="2200" dirty="0" smtClean="0"/>
              <a:t>Child Protective Services works with children removed from their homes due to abuse or neglect and who are in Permanent Managing Conservatorship of DFPS. </a:t>
            </a:r>
            <a:endParaRPr lang="en-US" sz="2200" dirty="0"/>
          </a:p>
          <a:p>
            <a:r>
              <a:rPr lang="en-US" sz="2200" dirty="0" smtClean="0"/>
              <a:t>DFPS and Child Placing Agencies work together to identify, recruit, and train adoptive families</a:t>
            </a:r>
          </a:p>
          <a:p>
            <a:pPr lvl="1"/>
            <a:r>
              <a:rPr lang="en-US" sz="1800" dirty="0" smtClean="0"/>
              <a:t>DFPS homes</a:t>
            </a:r>
          </a:p>
          <a:p>
            <a:pPr lvl="2"/>
            <a:r>
              <a:rPr lang="en-US" sz="1400" dirty="0"/>
              <a:t>FY 15 – </a:t>
            </a:r>
            <a:r>
              <a:rPr lang="en-US" sz="1400" dirty="0" smtClean="0"/>
              <a:t>2,138 children </a:t>
            </a:r>
            <a:r>
              <a:rPr lang="en-US" sz="1400" dirty="0"/>
              <a:t>or </a:t>
            </a:r>
            <a:r>
              <a:rPr lang="en-US" sz="1400" dirty="0" smtClean="0"/>
              <a:t>39% of all adoptions</a:t>
            </a:r>
          </a:p>
          <a:p>
            <a:pPr lvl="1"/>
            <a:r>
              <a:rPr lang="en-US" sz="1800" dirty="0" smtClean="0"/>
              <a:t>Child Placing Agency home</a:t>
            </a:r>
          </a:p>
          <a:p>
            <a:pPr lvl="2"/>
            <a:r>
              <a:rPr lang="en-US" sz="1400" dirty="0" smtClean="0"/>
              <a:t>FY 15 – 3,357 children or 61% of all adoptions</a:t>
            </a:r>
            <a:endParaRPr lang="en-US" sz="1400" dirty="0"/>
          </a:p>
          <a:p>
            <a:pPr marL="0" indent="0">
              <a:buNone/>
            </a:pPr>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solidFill>
                  <a:srgbClr val="000000"/>
                </a:solidFill>
              </a:rPr>
              <a:pPr/>
              <a:t>13</a:t>
            </a:fld>
            <a:endParaRPr lang="en-US" dirty="0">
              <a:solidFill>
                <a:srgbClr val="000000"/>
              </a:solidFill>
            </a:endParaRPr>
          </a:p>
        </p:txBody>
      </p:sp>
    </p:spTree>
    <p:extLst>
      <p:ext uri="{BB962C8B-B14F-4D97-AF65-F5344CB8AC3E}">
        <p14:creationId xmlns:p14="http://schemas.microsoft.com/office/powerpoint/2010/main" val="28433155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Adoption Success</a:t>
            </a:r>
            <a:endParaRPr lang="en-US" dirty="0"/>
          </a:p>
        </p:txBody>
      </p:sp>
      <p:sp>
        <p:nvSpPr>
          <p:cNvPr id="3" name="Content Placeholder 2"/>
          <p:cNvSpPr>
            <a:spLocks noGrp="1"/>
          </p:cNvSpPr>
          <p:nvPr>
            <p:ph idx="1"/>
          </p:nvPr>
        </p:nvSpPr>
        <p:spPr/>
        <p:txBody>
          <a:bodyPr/>
          <a:lstStyle/>
          <a:p>
            <a:r>
              <a:rPr lang="en-US" sz="2400" dirty="0"/>
              <a:t>Beginning in 1998, the U.S. Department of Health and Human Services began rewarding states for increasing foster care adoption as part of the Adoption and Safe Families Act of 1997.</a:t>
            </a:r>
          </a:p>
          <a:p>
            <a:pPr lvl="1"/>
            <a:r>
              <a:rPr lang="en-US" sz="2400" dirty="0">
                <a:ea typeface="+mn-ea"/>
              </a:rPr>
              <a:t>Texas has received a total of $73 million.</a:t>
            </a:r>
          </a:p>
          <a:p>
            <a:pPr lvl="1"/>
            <a:r>
              <a:rPr lang="en-US" sz="2400" dirty="0" smtClean="0">
                <a:ea typeface="+mn-ea"/>
              </a:rPr>
              <a:t>That total is $46.4 </a:t>
            </a:r>
            <a:r>
              <a:rPr lang="en-US" sz="2400" dirty="0">
                <a:ea typeface="+mn-ea"/>
              </a:rPr>
              <a:t>million more in Adoption Incentive Awards than any other state </a:t>
            </a:r>
            <a:endParaRPr lang="en-US" sz="2400" dirty="0" smtClean="0">
              <a:ea typeface="+mn-ea"/>
            </a:endParaRPr>
          </a:p>
          <a:p>
            <a:pPr lvl="1"/>
            <a:r>
              <a:rPr lang="en-US" sz="2400" dirty="0" smtClean="0">
                <a:ea typeface="+mn-ea"/>
              </a:rPr>
              <a:t>Texas </a:t>
            </a:r>
            <a:r>
              <a:rPr lang="en-US" sz="2400" dirty="0">
                <a:ea typeface="+mn-ea"/>
              </a:rPr>
              <a:t>is also the only state to have received this award every year since 1998.</a:t>
            </a:r>
          </a:p>
          <a:p>
            <a:pPr marL="0" indent="0">
              <a:buNone/>
            </a:pPr>
            <a:endParaRPr lang="en-US" dirty="0" smtClean="0"/>
          </a:p>
        </p:txBody>
      </p:sp>
      <p:sp>
        <p:nvSpPr>
          <p:cNvPr id="4" name="Slide Number Placeholder 3"/>
          <p:cNvSpPr>
            <a:spLocks noGrp="1"/>
          </p:cNvSpPr>
          <p:nvPr>
            <p:ph type="sldNum" sz="quarter" idx="12"/>
          </p:nvPr>
        </p:nvSpPr>
        <p:spPr/>
        <p:txBody>
          <a:bodyPr/>
          <a:lstStyle/>
          <a:p>
            <a:fld id="{BB020C72-5B05-4446-B2D9-0A8BE9D707D8}" type="slidenum">
              <a:rPr lang="en-US" smtClean="0">
                <a:solidFill>
                  <a:srgbClr val="000000"/>
                </a:solidFill>
              </a:rPr>
              <a:pPr/>
              <a:t>14</a:t>
            </a:fld>
            <a:endParaRPr lang="en-US" dirty="0">
              <a:solidFill>
                <a:srgbClr val="000000"/>
              </a:solidFill>
            </a:endParaRPr>
          </a:p>
        </p:txBody>
      </p:sp>
    </p:spTree>
    <p:extLst>
      <p:ext uri="{BB962C8B-B14F-4D97-AF65-F5344CB8AC3E}">
        <p14:creationId xmlns:p14="http://schemas.microsoft.com/office/powerpoint/2010/main" val="323900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Disruptions and Dissolutions</a:t>
            </a:r>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solidFill>
                  <a:srgbClr val="000000"/>
                </a:solidFill>
              </a:rPr>
              <a:pPr/>
              <a:t>15</a:t>
            </a:fld>
            <a:endParaRPr lang="en-US" dirty="0">
              <a:solidFill>
                <a:srgbClr val="000000"/>
              </a:solidFill>
            </a:endParaRPr>
          </a:p>
        </p:txBody>
      </p:sp>
      <p:sp>
        <p:nvSpPr>
          <p:cNvPr id="6" name="Content Placeholder 5"/>
          <p:cNvSpPr>
            <a:spLocks noGrp="1"/>
          </p:cNvSpPr>
          <p:nvPr>
            <p:ph idx="1"/>
          </p:nvPr>
        </p:nvSpPr>
        <p:spPr>
          <a:xfrm>
            <a:off x="381000" y="1219200"/>
            <a:ext cx="8229600" cy="5964710"/>
          </a:xfrm>
          <a:prstGeom prst="rect">
            <a:avLst/>
          </a:prstGeom>
        </p:spPr>
        <p:txBody>
          <a:bodyPr wrap="square">
            <a:spAutoFit/>
          </a:bodyPr>
          <a:lstStyle/>
          <a:p>
            <a:r>
              <a:rPr lang="en-US" sz="2000" b="1" i="1" u="sng" dirty="0"/>
              <a:t>Adoption Disruption</a:t>
            </a:r>
            <a:r>
              <a:rPr lang="en-US" sz="2000" b="1" u="sng" dirty="0"/>
              <a:t> </a:t>
            </a:r>
            <a:r>
              <a:rPr lang="en-US" sz="2000" dirty="0"/>
              <a:t>- O</a:t>
            </a:r>
            <a:r>
              <a:rPr lang="en-US" sz="2000" dirty="0" smtClean="0"/>
              <a:t>ccurs </a:t>
            </a:r>
            <a:r>
              <a:rPr lang="en-US" sz="2000" dirty="0"/>
              <a:t>when a child is placed in an adoptive home, but the placement </a:t>
            </a:r>
            <a:r>
              <a:rPr lang="en-US" sz="2000" b="1" dirty="0"/>
              <a:t>disrupts before the adoption is legally finalized </a:t>
            </a:r>
            <a:r>
              <a:rPr lang="en-US" sz="2000" dirty="0"/>
              <a:t>and the child is still under </a:t>
            </a:r>
            <a:r>
              <a:rPr lang="en-US" sz="2000" dirty="0" smtClean="0"/>
              <a:t>DFPS </a:t>
            </a:r>
            <a:r>
              <a:rPr lang="en-US" sz="2000" dirty="0"/>
              <a:t>conservatorship. </a:t>
            </a:r>
          </a:p>
          <a:p>
            <a:r>
              <a:rPr lang="en-US" sz="2000" b="1" i="1" u="sng" dirty="0"/>
              <a:t>Adoption Dissolution</a:t>
            </a:r>
            <a:r>
              <a:rPr lang="en-US" sz="2000" b="1" u="sng" dirty="0"/>
              <a:t> </a:t>
            </a:r>
            <a:r>
              <a:rPr lang="en-US" sz="2000" dirty="0"/>
              <a:t>- </a:t>
            </a:r>
            <a:r>
              <a:rPr lang="en-US" sz="2000" dirty="0" smtClean="0"/>
              <a:t>Occurs </a:t>
            </a:r>
            <a:r>
              <a:rPr lang="en-US" sz="2000" dirty="0"/>
              <a:t>when the adoption fails </a:t>
            </a:r>
            <a:r>
              <a:rPr lang="en-US" sz="2000" b="1" dirty="0"/>
              <a:t>after the adoption is legally consummated </a:t>
            </a:r>
            <a:r>
              <a:rPr lang="en-US" sz="2000" dirty="0"/>
              <a:t>and the child is no longer under </a:t>
            </a:r>
            <a:r>
              <a:rPr lang="en-US" sz="2000" dirty="0" smtClean="0"/>
              <a:t>DFPS conservatorship</a:t>
            </a:r>
            <a:r>
              <a:rPr lang="en-US" sz="2000" dirty="0"/>
              <a:t>. When adoption dissolutions occur, </a:t>
            </a:r>
            <a:r>
              <a:rPr lang="en-US" sz="2000" dirty="0" smtClean="0"/>
              <a:t>DFPS must </a:t>
            </a:r>
            <a:r>
              <a:rPr lang="en-US" sz="2000" dirty="0"/>
              <a:t>take custody of the child and the child returns to DFPS substitute care. </a:t>
            </a:r>
            <a:endParaRPr lang="en-US" sz="2000" dirty="0" smtClean="0"/>
          </a:p>
          <a:p>
            <a:endParaRPr lang="en-US" sz="2000" dirty="0"/>
          </a:p>
          <a:p>
            <a:r>
              <a:rPr lang="en-US" sz="2000" dirty="0" smtClean="0"/>
              <a:t>US Health and Human Services does not collect data on adoption dissolutions. </a:t>
            </a:r>
          </a:p>
          <a:p>
            <a:pPr lvl="1"/>
            <a:r>
              <a:rPr lang="en-US" sz="1600" dirty="0"/>
              <a:t>Independent studies report disruption rates that range from 10 to 25 percent nationwide. </a:t>
            </a:r>
            <a:r>
              <a:rPr lang="en-US" sz="1600" dirty="0" smtClean="0"/>
              <a:t> </a:t>
            </a:r>
          </a:p>
          <a:p>
            <a:pPr lvl="1"/>
            <a:r>
              <a:rPr lang="en-US" sz="1600" dirty="0" smtClean="0"/>
              <a:t>Texas </a:t>
            </a:r>
            <a:r>
              <a:rPr lang="en-US" sz="1600" dirty="0"/>
              <a:t>Average Disruption Rate (2 to 3.5%)</a:t>
            </a:r>
          </a:p>
          <a:p>
            <a:pPr lvl="1"/>
            <a:r>
              <a:rPr lang="en-US" sz="1600" dirty="0"/>
              <a:t>Independent studies report </a:t>
            </a:r>
            <a:r>
              <a:rPr lang="en-US" sz="1600" dirty="0" smtClean="0"/>
              <a:t>dissolution </a:t>
            </a:r>
            <a:r>
              <a:rPr lang="en-US" sz="1600" dirty="0"/>
              <a:t>rates range from 1 to 5 percent nationwide.  </a:t>
            </a:r>
            <a:endParaRPr lang="en-US" sz="1600" dirty="0" smtClean="0"/>
          </a:p>
          <a:p>
            <a:pPr lvl="1"/>
            <a:r>
              <a:rPr lang="en-US" sz="1600" dirty="0" smtClean="0"/>
              <a:t>Texas </a:t>
            </a:r>
            <a:r>
              <a:rPr lang="en-US" sz="1600" dirty="0"/>
              <a:t>Average Dissolution Rate (2 to 3%)</a:t>
            </a:r>
          </a:p>
          <a:p>
            <a:pPr marL="457200" lvl="1" indent="0">
              <a:buNone/>
            </a:pPr>
            <a:endParaRPr lang="en-US" sz="1800" dirty="0" smtClean="0"/>
          </a:p>
          <a:p>
            <a:pPr lvl="1"/>
            <a:endParaRPr lang="en-US" sz="1800" dirty="0"/>
          </a:p>
          <a:p>
            <a:pPr marL="0" indent="0">
              <a:buNone/>
            </a:pPr>
            <a:endParaRPr lang="en-US" sz="2800" dirty="0"/>
          </a:p>
        </p:txBody>
      </p:sp>
    </p:spTree>
    <p:extLst>
      <p:ext uri="{BB962C8B-B14F-4D97-AF65-F5344CB8AC3E}">
        <p14:creationId xmlns:p14="http://schemas.microsoft.com/office/powerpoint/2010/main" val="184615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Adoptive Families</a:t>
            </a:r>
            <a:endParaRPr lang="en-US" dirty="0"/>
          </a:p>
        </p:txBody>
      </p:sp>
      <p:sp>
        <p:nvSpPr>
          <p:cNvPr id="3" name="Content Placeholder 2"/>
          <p:cNvSpPr>
            <a:spLocks noGrp="1"/>
          </p:cNvSpPr>
          <p:nvPr>
            <p:ph idx="1"/>
          </p:nvPr>
        </p:nvSpPr>
        <p:spPr>
          <a:xfrm>
            <a:off x="152400" y="1295400"/>
            <a:ext cx="8458200" cy="4648201"/>
          </a:xfrm>
        </p:spPr>
        <p:txBody>
          <a:bodyPr/>
          <a:lstStyle/>
          <a:p>
            <a:pPr lvl="1" algn="just">
              <a:spcBef>
                <a:spcPts val="600"/>
              </a:spcBef>
              <a:spcAft>
                <a:spcPts val="600"/>
              </a:spcAft>
              <a:buFont typeface="Arial" panose="020B0604020202020204" pitchFamily="34" charset="0"/>
              <a:buChar char="•"/>
            </a:pPr>
            <a:r>
              <a:rPr lang="en-US" sz="1800" b="1" dirty="0" smtClean="0"/>
              <a:t>Adoption Assistance </a:t>
            </a:r>
            <a:r>
              <a:rPr lang="en-US" sz="1800" dirty="0" smtClean="0"/>
              <a:t>– A program </a:t>
            </a:r>
            <a:r>
              <a:rPr lang="en-US" sz="1800" dirty="0"/>
              <a:t>designed to help families pursue adoption. In order to qualify for adoption assistance, a child must meet the criteria of special needs. </a:t>
            </a:r>
          </a:p>
          <a:p>
            <a:pPr lvl="1" algn="just">
              <a:spcBef>
                <a:spcPts val="600"/>
              </a:spcBef>
              <a:spcAft>
                <a:spcPts val="600"/>
              </a:spcAft>
              <a:buFont typeface="Arial" panose="020B0604020202020204" pitchFamily="34" charset="0"/>
              <a:buChar char="•"/>
            </a:pPr>
            <a:r>
              <a:rPr lang="en-US" sz="1800" b="1" dirty="0" smtClean="0"/>
              <a:t>Tuition </a:t>
            </a:r>
            <a:r>
              <a:rPr lang="en-US" sz="1800" b="1" dirty="0"/>
              <a:t>and Fee </a:t>
            </a:r>
            <a:r>
              <a:rPr lang="en-US" sz="1800" b="1" dirty="0" smtClean="0"/>
              <a:t>Waiver </a:t>
            </a:r>
            <a:r>
              <a:rPr lang="en-US" sz="1800" dirty="0" smtClean="0"/>
              <a:t>- The </a:t>
            </a:r>
            <a:r>
              <a:rPr lang="en-US" sz="1800" dirty="0"/>
              <a:t>Texas state tuition and fee waiver provides exemptions at state supported institutions of higher education to youth who were adopted through </a:t>
            </a:r>
            <a:r>
              <a:rPr lang="en-US" sz="1800" dirty="0" smtClean="0"/>
              <a:t>DFPS.</a:t>
            </a:r>
            <a:endParaRPr lang="en-US" sz="1800" dirty="0"/>
          </a:p>
          <a:p>
            <a:pPr lvl="1" algn="just">
              <a:spcBef>
                <a:spcPts val="600"/>
              </a:spcBef>
              <a:spcAft>
                <a:spcPts val="600"/>
              </a:spcAft>
              <a:buFont typeface="Arial" panose="020B0604020202020204" pitchFamily="34" charset="0"/>
              <a:buChar char="•"/>
            </a:pPr>
            <a:r>
              <a:rPr lang="en-US" sz="1800" b="1" dirty="0"/>
              <a:t>Post-Adoption </a:t>
            </a:r>
            <a:r>
              <a:rPr lang="en-US" sz="1800" b="1" dirty="0" smtClean="0"/>
              <a:t>Services </a:t>
            </a:r>
            <a:r>
              <a:rPr lang="en-US" sz="1800" dirty="0" smtClean="0"/>
              <a:t>- After consummation, </a:t>
            </a:r>
            <a:r>
              <a:rPr lang="en-US" sz="1800" dirty="0"/>
              <a:t>services are provided through contracts to help the child and family adjust to the adoption, cope with any history of abuse of the </a:t>
            </a:r>
            <a:r>
              <a:rPr lang="en-US" sz="1800" dirty="0" smtClean="0"/>
              <a:t>child </a:t>
            </a:r>
            <a:r>
              <a:rPr lang="en-US" sz="1800" dirty="0"/>
              <a:t>and avoid permanent or long-term removal of children from the adoptive family setting. </a:t>
            </a:r>
            <a:endParaRPr lang="en-US" sz="1800" dirty="0" smtClean="0"/>
          </a:p>
          <a:p>
            <a:pPr lvl="1" algn="just">
              <a:spcBef>
                <a:spcPts val="600"/>
              </a:spcBef>
              <a:spcAft>
                <a:spcPts val="600"/>
              </a:spcAft>
              <a:buFont typeface="Arial" panose="020B0604020202020204" pitchFamily="34" charset="0"/>
              <a:buChar char="•"/>
            </a:pPr>
            <a:endParaRPr lang="en-US" sz="1800" dirty="0"/>
          </a:p>
        </p:txBody>
      </p:sp>
      <p:sp>
        <p:nvSpPr>
          <p:cNvPr id="4" name="Slide Number Placeholder 3"/>
          <p:cNvSpPr>
            <a:spLocks noGrp="1"/>
          </p:cNvSpPr>
          <p:nvPr>
            <p:ph type="sldNum" sz="quarter" idx="12"/>
          </p:nvPr>
        </p:nvSpPr>
        <p:spPr/>
        <p:txBody>
          <a:bodyPr/>
          <a:lstStyle/>
          <a:p>
            <a:fld id="{BB020C72-5B05-4446-B2D9-0A8BE9D707D8}" type="slidenum">
              <a:rPr lang="en-US" smtClean="0">
                <a:solidFill>
                  <a:srgbClr val="000000"/>
                </a:solidFill>
              </a:rPr>
              <a:pPr/>
              <a:t>16</a:t>
            </a:fld>
            <a:endParaRPr lang="en-US" dirty="0">
              <a:solidFill>
                <a:srgbClr val="000000"/>
              </a:solidFill>
            </a:endParaRPr>
          </a:p>
        </p:txBody>
      </p:sp>
    </p:spTree>
    <p:extLst>
      <p:ext uri="{BB962C8B-B14F-4D97-AF65-F5344CB8AC3E}">
        <p14:creationId xmlns:p14="http://schemas.microsoft.com/office/powerpoint/2010/main" val="2923797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Efforts to Strengthen Adoptions</a:t>
            </a:r>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solidFill>
                  <a:srgbClr val="000000"/>
                </a:solidFill>
              </a:rPr>
              <a:pPr/>
              <a:t>17</a:t>
            </a:fld>
            <a:endParaRPr lang="en-US" dirty="0">
              <a:solidFill>
                <a:srgbClr val="000000"/>
              </a:solidFill>
            </a:endParaRPr>
          </a:p>
        </p:txBody>
      </p:sp>
      <p:sp>
        <p:nvSpPr>
          <p:cNvPr id="6" name="Content Placeholder 2"/>
          <p:cNvSpPr>
            <a:spLocks noGrp="1"/>
          </p:cNvSpPr>
          <p:nvPr>
            <p:ph idx="1"/>
          </p:nvPr>
        </p:nvSpPr>
        <p:spPr>
          <a:xfrm>
            <a:off x="381000" y="1066800"/>
            <a:ext cx="8229600" cy="5029199"/>
          </a:xfrm>
        </p:spPr>
        <p:txBody>
          <a:bodyPr>
            <a:normAutofit/>
          </a:bodyPr>
          <a:lstStyle/>
          <a:p>
            <a:pPr algn="just"/>
            <a:r>
              <a:rPr lang="en-US" sz="2000" b="1" dirty="0" smtClean="0"/>
              <a:t>Pre-Adoption Services</a:t>
            </a:r>
            <a:r>
              <a:rPr lang="en-US" sz="2000" b="1" dirty="0"/>
              <a:t> </a:t>
            </a:r>
            <a:r>
              <a:rPr lang="en-US" sz="2000" dirty="0" smtClean="0"/>
              <a:t>– This includes in-home screenings, pre-placement visits, training for adoptive families, preparation of the child, and supervision.</a:t>
            </a:r>
          </a:p>
          <a:p>
            <a:pPr algn="just">
              <a:lnSpc>
                <a:spcPct val="110000"/>
              </a:lnSpc>
            </a:pPr>
            <a:r>
              <a:rPr lang="en-US" sz="2000" b="1" dirty="0"/>
              <a:t>Improvement to Post Adoptive </a:t>
            </a:r>
            <a:r>
              <a:rPr lang="en-US" sz="2000" b="1" dirty="0" smtClean="0"/>
              <a:t>Services </a:t>
            </a:r>
            <a:r>
              <a:rPr lang="en-US" sz="2000" dirty="0" smtClean="0"/>
              <a:t>– As part of an effort to help families and children with the transition to adoption, a consent statement was added to the Adoptive Placement Agreement to share families’ information with post-adoption contractors so that those contractors can better support permanency.</a:t>
            </a:r>
          </a:p>
          <a:p>
            <a:pPr algn="just"/>
            <a:r>
              <a:rPr lang="en-US" sz="2000" b="1" dirty="0" smtClean="0"/>
              <a:t>Participation </a:t>
            </a:r>
            <a:r>
              <a:rPr lang="en-US" sz="2000" b="1" dirty="0"/>
              <a:t>in the National Quality Improvement Center for Adoption / Guardianship Support and Preservation Project </a:t>
            </a:r>
            <a:r>
              <a:rPr lang="en-US" sz="2000" dirty="0"/>
              <a:t>– This is a five-year research project that aims to promote permanency.</a:t>
            </a:r>
          </a:p>
          <a:p>
            <a:pPr algn="just"/>
            <a:r>
              <a:rPr lang="en-US" sz="2000" b="1" dirty="0"/>
              <a:t>Extended Adoption Assistance </a:t>
            </a:r>
            <a:r>
              <a:rPr lang="en-US" sz="2000" dirty="0"/>
              <a:t>- The Texas Legislature voted to extend adoption assistance for older youth that allowed adoption assistance payments and Medicaid benefits to extend until the adopted child turns 21.</a:t>
            </a:r>
          </a:p>
          <a:p>
            <a:pPr algn="just">
              <a:lnSpc>
                <a:spcPct val="110000"/>
              </a:lnSpc>
            </a:pPr>
            <a:endParaRPr lang="en-US" sz="2000" dirty="0" smtClean="0"/>
          </a:p>
        </p:txBody>
      </p:sp>
    </p:spTree>
    <p:extLst>
      <p:ext uri="{BB962C8B-B14F-4D97-AF65-F5344CB8AC3E}">
        <p14:creationId xmlns:p14="http://schemas.microsoft.com/office/powerpoint/2010/main" val="30828038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CPS Transformation</a:t>
            </a:r>
            <a:endParaRPr lang="en-US" dirty="0"/>
          </a:p>
        </p:txBody>
      </p:sp>
      <p:sp>
        <p:nvSpPr>
          <p:cNvPr id="3" name="Content Placeholder 2"/>
          <p:cNvSpPr>
            <a:spLocks noGrp="1"/>
          </p:cNvSpPr>
          <p:nvPr>
            <p:ph idx="1"/>
          </p:nvPr>
        </p:nvSpPr>
        <p:spPr>
          <a:xfrm>
            <a:off x="381000" y="1066800"/>
            <a:ext cx="8229600" cy="5029200"/>
          </a:xfrm>
        </p:spPr>
        <p:txBody>
          <a:bodyPr/>
          <a:lstStyle/>
          <a:p>
            <a:pPr marL="0" lvl="0" indent="0" fontAlgn="auto">
              <a:spcBef>
                <a:spcPts val="0"/>
              </a:spcBef>
              <a:spcAft>
                <a:spcPts val="0"/>
              </a:spcAft>
              <a:buClr>
                <a:prstClr val="black"/>
              </a:buClr>
              <a:buNone/>
            </a:pPr>
            <a:r>
              <a:rPr lang="en-US" sz="2000" b="1" kern="1200" dirty="0">
                <a:solidFill>
                  <a:prstClr val="black"/>
                </a:solidFill>
                <a:latin typeface="Calibri"/>
                <a:cs typeface="+mn-cs"/>
              </a:rPr>
              <a:t>What is CPS Transformation?</a:t>
            </a:r>
          </a:p>
          <a:p>
            <a:pPr marL="0" lvl="0" indent="0" fontAlgn="auto">
              <a:spcBef>
                <a:spcPts val="0"/>
              </a:spcBef>
              <a:spcAft>
                <a:spcPts val="0"/>
              </a:spcAft>
              <a:buClr>
                <a:prstClr val="black"/>
              </a:buClr>
              <a:buNone/>
            </a:pPr>
            <a:r>
              <a:rPr lang="en-US" sz="2000" kern="1200" dirty="0" smtClean="0">
                <a:solidFill>
                  <a:prstClr val="black"/>
                </a:solidFill>
                <a:latin typeface="Calibri"/>
                <a:cs typeface="+mn-cs"/>
              </a:rPr>
              <a:t>CPS </a:t>
            </a:r>
            <a:r>
              <a:rPr lang="en-US" sz="2000" kern="1200" dirty="0">
                <a:solidFill>
                  <a:prstClr val="black"/>
                </a:solidFill>
                <a:latin typeface="Calibri"/>
                <a:cs typeface="+mn-cs"/>
              </a:rPr>
              <a:t>Transformation is the process of putting into practice combined recommendations from the: </a:t>
            </a:r>
          </a:p>
          <a:p>
            <a:pPr marL="800100" lvl="1" indent="-342900" fontAlgn="auto">
              <a:spcBef>
                <a:spcPts val="0"/>
              </a:spcBef>
              <a:spcAft>
                <a:spcPts val="0"/>
              </a:spcAft>
              <a:buClr>
                <a:prstClr val="black"/>
              </a:buClr>
              <a:buFont typeface="Arial" panose="020B0604020202020204" pitchFamily="34" charset="0"/>
              <a:buChar char="•"/>
            </a:pPr>
            <a:r>
              <a:rPr lang="en-US" sz="1800" kern="1200" dirty="0">
                <a:solidFill>
                  <a:prstClr val="black"/>
                </a:solidFill>
                <a:latin typeface="Calibri"/>
                <a:ea typeface="+mn-ea"/>
                <a:cs typeface="+mn-cs"/>
              </a:rPr>
              <a:t>CPS Operational Review;</a:t>
            </a:r>
          </a:p>
          <a:p>
            <a:pPr marL="800100" lvl="1" indent="-342900" fontAlgn="auto">
              <a:spcBef>
                <a:spcPts val="0"/>
              </a:spcBef>
              <a:spcAft>
                <a:spcPts val="0"/>
              </a:spcAft>
              <a:buClr>
                <a:prstClr val="black"/>
              </a:buClr>
              <a:buFont typeface="Arial" panose="020B0604020202020204" pitchFamily="34" charset="0"/>
              <a:buChar char="•"/>
            </a:pPr>
            <a:r>
              <a:rPr lang="en-US" sz="1800" kern="1200" dirty="0">
                <a:solidFill>
                  <a:prstClr val="black"/>
                </a:solidFill>
                <a:latin typeface="Calibri"/>
                <a:ea typeface="+mn-ea"/>
                <a:cs typeface="+mn-cs"/>
              </a:rPr>
              <a:t>Sunset Advisory Commission; and </a:t>
            </a:r>
          </a:p>
          <a:p>
            <a:pPr marL="800100" lvl="1" indent="-342900" fontAlgn="auto">
              <a:spcBef>
                <a:spcPts val="0"/>
              </a:spcBef>
              <a:spcAft>
                <a:spcPts val="0"/>
              </a:spcAft>
              <a:buClr>
                <a:prstClr val="black"/>
              </a:buClr>
              <a:buFont typeface="Arial" panose="020B0604020202020204" pitchFamily="34" charset="0"/>
              <a:buChar char="•"/>
            </a:pPr>
            <a:r>
              <a:rPr lang="en-US" sz="1800" kern="1200" dirty="0">
                <a:solidFill>
                  <a:prstClr val="black"/>
                </a:solidFill>
                <a:latin typeface="Calibri"/>
                <a:ea typeface="+mn-ea"/>
                <a:cs typeface="+mn-cs"/>
              </a:rPr>
              <a:t>Casey Family Programs’ study of children in foster care in Harris </a:t>
            </a:r>
            <a:r>
              <a:rPr lang="en-US" sz="1800" kern="1200" dirty="0" smtClean="0">
                <a:solidFill>
                  <a:prstClr val="black"/>
                </a:solidFill>
                <a:latin typeface="Calibri"/>
                <a:ea typeface="+mn-ea"/>
                <a:cs typeface="+mn-cs"/>
              </a:rPr>
              <a:t>County</a:t>
            </a:r>
          </a:p>
          <a:p>
            <a:pPr marL="800100" lvl="1" indent="-342900" fontAlgn="auto">
              <a:spcBef>
                <a:spcPts val="0"/>
              </a:spcBef>
              <a:spcAft>
                <a:spcPts val="0"/>
              </a:spcAft>
              <a:buClr>
                <a:prstClr val="black"/>
              </a:buClr>
              <a:buFont typeface="Arial" panose="020B0604020202020204" pitchFamily="34" charset="0"/>
              <a:buChar char="•"/>
            </a:pPr>
            <a:r>
              <a:rPr lang="en-US" sz="1800" kern="1200" dirty="0" smtClean="0">
                <a:solidFill>
                  <a:prstClr val="black"/>
                </a:solidFill>
                <a:latin typeface="Calibri"/>
                <a:ea typeface="+mn-ea"/>
                <a:cs typeface="+mn-cs"/>
              </a:rPr>
              <a:t>Agency’s own initiatives</a:t>
            </a:r>
            <a:endParaRPr lang="en-US" sz="1800" kern="1200" dirty="0">
              <a:solidFill>
                <a:prstClr val="black"/>
              </a:solidFill>
              <a:latin typeface="Calibri"/>
              <a:ea typeface="+mn-ea"/>
              <a:cs typeface="+mn-cs"/>
            </a:endParaRPr>
          </a:p>
          <a:p>
            <a:pPr marL="800100" lvl="1" indent="-342900" fontAlgn="auto">
              <a:spcBef>
                <a:spcPts val="0"/>
              </a:spcBef>
              <a:spcAft>
                <a:spcPts val="0"/>
              </a:spcAft>
              <a:buClr>
                <a:prstClr val="black"/>
              </a:buClr>
              <a:buFont typeface="Arial" panose="020B0604020202020204" pitchFamily="34" charset="0"/>
              <a:buChar char="•"/>
            </a:pPr>
            <a:endParaRPr lang="en-US" sz="1800" kern="1200" dirty="0">
              <a:solidFill>
                <a:prstClr val="black"/>
              </a:solidFill>
              <a:latin typeface="Calibri"/>
              <a:ea typeface="+mn-ea"/>
              <a:cs typeface="+mn-cs"/>
            </a:endParaRPr>
          </a:p>
          <a:p>
            <a:pPr marL="0" lvl="0" indent="0" fontAlgn="auto">
              <a:spcBef>
                <a:spcPts val="0"/>
              </a:spcBef>
              <a:spcAft>
                <a:spcPts val="0"/>
              </a:spcAft>
              <a:buClr>
                <a:prstClr val="black"/>
              </a:buClr>
              <a:buNone/>
            </a:pPr>
            <a:r>
              <a:rPr lang="en-US" sz="2000" kern="1200" dirty="0">
                <a:solidFill>
                  <a:prstClr val="black"/>
                </a:solidFill>
                <a:latin typeface="Calibri"/>
                <a:cs typeface="+mn-cs"/>
              </a:rPr>
              <a:t>CPS Transformation is a field-driven effort in changing CPS into the most effective program </a:t>
            </a:r>
            <a:r>
              <a:rPr lang="en-US" sz="2000" kern="1200" dirty="0" smtClean="0">
                <a:solidFill>
                  <a:prstClr val="black"/>
                </a:solidFill>
                <a:latin typeface="Calibri"/>
                <a:cs typeface="+mn-cs"/>
              </a:rPr>
              <a:t>possible.  A </a:t>
            </a:r>
            <a:r>
              <a:rPr lang="en-US" sz="2000" kern="1200" dirty="0">
                <a:solidFill>
                  <a:prstClr val="black"/>
                </a:solidFill>
                <a:latin typeface="Calibri"/>
                <a:cs typeface="+mn-cs"/>
              </a:rPr>
              <a:t>transformed CPS will create an environment where workers look forward to coming to work and want to stay, which means: </a:t>
            </a:r>
          </a:p>
          <a:p>
            <a:pPr lvl="1" fontAlgn="auto">
              <a:spcBef>
                <a:spcPts val="0"/>
              </a:spcBef>
              <a:spcAft>
                <a:spcPts val="0"/>
              </a:spcAft>
              <a:buClr>
                <a:prstClr val="black"/>
              </a:buClr>
              <a:buFont typeface="Arial" panose="020B0604020202020204" pitchFamily="34" charset="0"/>
              <a:buChar char="•"/>
            </a:pPr>
            <a:r>
              <a:rPr lang="en-US" sz="1800" kern="1200" dirty="0">
                <a:solidFill>
                  <a:prstClr val="black"/>
                </a:solidFill>
                <a:latin typeface="Calibri"/>
                <a:ea typeface="+mn-ea"/>
                <a:cs typeface="+mn-cs"/>
              </a:rPr>
              <a:t>Hiring the best candidates</a:t>
            </a:r>
          </a:p>
          <a:p>
            <a:pPr lvl="1" fontAlgn="auto">
              <a:spcBef>
                <a:spcPts val="0"/>
              </a:spcBef>
              <a:spcAft>
                <a:spcPts val="0"/>
              </a:spcAft>
              <a:buClr>
                <a:prstClr val="black"/>
              </a:buClr>
              <a:buFont typeface="Arial" panose="020B0604020202020204" pitchFamily="34" charset="0"/>
              <a:buChar char="•"/>
            </a:pPr>
            <a:r>
              <a:rPr lang="en-US" sz="1800" kern="1200" dirty="0">
                <a:solidFill>
                  <a:prstClr val="black"/>
                </a:solidFill>
                <a:latin typeface="Calibri"/>
                <a:ea typeface="+mn-ea"/>
                <a:cs typeface="+mn-cs"/>
              </a:rPr>
              <a:t>Providing quality training</a:t>
            </a:r>
          </a:p>
          <a:p>
            <a:pPr lvl="1" fontAlgn="auto">
              <a:spcBef>
                <a:spcPts val="0"/>
              </a:spcBef>
              <a:spcAft>
                <a:spcPts val="0"/>
              </a:spcAft>
              <a:buClr>
                <a:prstClr val="black"/>
              </a:buClr>
              <a:buFont typeface="Arial" panose="020B0604020202020204" pitchFamily="34" charset="0"/>
              <a:buChar char="•"/>
            </a:pPr>
            <a:r>
              <a:rPr lang="en-US" sz="1800" kern="1200" dirty="0">
                <a:solidFill>
                  <a:prstClr val="black"/>
                </a:solidFill>
                <a:latin typeface="Calibri"/>
                <a:ea typeface="+mn-ea"/>
                <a:cs typeface="+mn-cs"/>
              </a:rPr>
              <a:t>Developing great mentors, supervisors and leaders</a:t>
            </a:r>
          </a:p>
          <a:p>
            <a:pPr lvl="1" fontAlgn="auto">
              <a:spcBef>
                <a:spcPts val="0"/>
              </a:spcBef>
              <a:spcAft>
                <a:spcPts val="0"/>
              </a:spcAft>
              <a:buClr>
                <a:prstClr val="black"/>
              </a:buClr>
              <a:buFont typeface="Arial" panose="020B0604020202020204" pitchFamily="34" charset="0"/>
              <a:buChar char="•"/>
            </a:pPr>
            <a:r>
              <a:rPr lang="en-US" sz="1800" kern="1200" dirty="0">
                <a:solidFill>
                  <a:prstClr val="black"/>
                </a:solidFill>
                <a:latin typeface="Calibri"/>
                <a:ea typeface="+mn-ea"/>
                <a:cs typeface="+mn-cs"/>
              </a:rPr>
              <a:t>Streamlining processes so workers can spend more time with children and </a:t>
            </a:r>
            <a:r>
              <a:rPr lang="en-US" sz="1800" kern="1200" dirty="0" smtClean="0">
                <a:solidFill>
                  <a:prstClr val="black"/>
                </a:solidFill>
                <a:latin typeface="Calibri"/>
                <a:ea typeface="+mn-ea"/>
                <a:cs typeface="+mn-cs"/>
              </a:rPr>
              <a:t>families</a:t>
            </a:r>
            <a:endParaRPr lang="en-US" sz="1800" kern="1200" dirty="0">
              <a:solidFill>
                <a:prstClr val="black"/>
              </a:solidFill>
              <a:latin typeface="Calibri"/>
              <a:ea typeface="+mn-ea"/>
              <a:cs typeface="+mn-cs"/>
            </a:endParaRPr>
          </a:p>
          <a:p>
            <a:endParaRPr lang="en-US" sz="1800" dirty="0"/>
          </a:p>
        </p:txBody>
      </p:sp>
      <p:sp>
        <p:nvSpPr>
          <p:cNvPr id="4" name="Slide Number Placeholder 3"/>
          <p:cNvSpPr>
            <a:spLocks noGrp="1"/>
          </p:cNvSpPr>
          <p:nvPr>
            <p:ph type="sldNum" sz="quarter" idx="12"/>
          </p:nvPr>
        </p:nvSpPr>
        <p:spPr/>
        <p:txBody>
          <a:bodyPr/>
          <a:lstStyle/>
          <a:p>
            <a:fld id="{1DD67C41-4274-4A73-8C30-DA7ECFC459C8}" type="slidenum">
              <a:rPr lang="en-US" smtClean="0"/>
              <a:t>18</a:t>
            </a:fld>
            <a:endParaRPr lang="en-US" dirty="0"/>
          </a:p>
        </p:txBody>
      </p:sp>
    </p:spTree>
    <p:extLst>
      <p:ext uri="{BB962C8B-B14F-4D97-AF65-F5344CB8AC3E}">
        <p14:creationId xmlns:p14="http://schemas.microsoft.com/office/powerpoint/2010/main" val="17441635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Child Safety, Permanency, </a:t>
            </a:r>
            <a:r>
              <a:rPr lang="en-US" dirty="0" smtClean="0">
                <a:solidFill>
                  <a:schemeClr val="tx1"/>
                </a:solidFill>
              </a:rPr>
              <a:t/>
            </a:r>
            <a:br>
              <a:rPr lang="en-US" dirty="0" smtClean="0">
                <a:solidFill>
                  <a:schemeClr val="tx1"/>
                </a:solidFill>
              </a:rPr>
            </a:br>
            <a:r>
              <a:rPr lang="en-US" dirty="0" smtClean="0">
                <a:solidFill>
                  <a:schemeClr val="tx1"/>
                </a:solidFill>
              </a:rPr>
              <a:t>and </a:t>
            </a:r>
            <a:r>
              <a:rPr lang="en-US" dirty="0">
                <a:solidFill>
                  <a:schemeClr val="tx1"/>
                </a:solidFill>
              </a:rPr>
              <a:t>Well-Being</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304800" y="1066800"/>
            <a:ext cx="8229600" cy="4525963"/>
          </a:xfrm>
        </p:spPr>
        <p:txBody>
          <a:bodyPr/>
          <a:lstStyle/>
          <a:p>
            <a:pPr marL="322326">
              <a:spcBef>
                <a:spcPts val="0"/>
              </a:spcBef>
              <a:buClr>
                <a:schemeClr val="tx1"/>
              </a:buClr>
            </a:pPr>
            <a:r>
              <a:rPr lang="en-US" sz="2800" kern="1200" dirty="0" smtClean="0">
                <a:solidFill>
                  <a:prstClr val="black"/>
                </a:solidFill>
              </a:rPr>
              <a:t>New </a:t>
            </a:r>
            <a:r>
              <a:rPr lang="en-US" sz="2800" kern="1200" dirty="0">
                <a:solidFill>
                  <a:prstClr val="black"/>
                </a:solidFill>
              </a:rPr>
              <a:t>Safety and Risk Assessment </a:t>
            </a:r>
            <a:r>
              <a:rPr lang="en-US" sz="2800" kern="1200" dirty="0" smtClean="0">
                <a:solidFill>
                  <a:prstClr val="black"/>
                </a:solidFill>
              </a:rPr>
              <a:t>Tools</a:t>
            </a:r>
            <a:endParaRPr lang="en-US" sz="1500" dirty="0" smtClean="0"/>
          </a:p>
          <a:p>
            <a:pPr>
              <a:spcBef>
                <a:spcPts val="0"/>
              </a:spcBef>
              <a:buClr>
                <a:schemeClr val="tx1"/>
              </a:buClr>
              <a:buFont typeface="Arial" panose="020B0604020202020204" pitchFamily="34" charset="0"/>
              <a:buChar char="•"/>
            </a:pPr>
            <a:r>
              <a:rPr lang="en-US" sz="2800" dirty="0" smtClean="0"/>
              <a:t>Practice improvements </a:t>
            </a:r>
            <a:r>
              <a:rPr lang="en-US" sz="2800" dirty="0"/>
              <a:t>in Investigations and FBSS </a:t>
            </a:r>
            <a:endParaRPr lang="en-US" sz="2800" dirty="0" smtClean="0"/>
          </a:p>
          <a:p>
            <a:pPr marL="342900" lvl="5" indent="-342900">
              <a:spcBef>
                <a:spcPts val="0"/>
              </a:spcBef>
              <a:buFont typeface="Arial" panose="020B0604020202020204" pitchFamily="34" charset="0"/>
              <a:buChar char="•"/>
            </a:pPr>
            <a:r>
              <a:rPr lang="en-US" sz="2800" dirty="0">
                <a:latin typeface="Calibri" panose="020F0502020204030204" pitchFamily="34" charset="0"/>
                <a:cs typeface="Arial" pitchFamily="34" charset="0"/>
              </a:rPr>
              <a:t>Strengthening the Culture of Permanency</a:t>
            </a:r>
          </a:p>
          <a:p>
            <a:pPr marL="800100" lvl="6" indent="-342900">
              <a:spcBef>
                <a:spcPts val="0"/>
              </a:spcBef>
              <a:buFont typeface="Arial" panose="020B0604020202020204" pitchFamily="34" charset="0"/>
              <a:buChar char="•"/>
            </a:pPr>
            <a:r>
              <a:rPr lang="en-US" dirty="0">
                <a:latin typeface="Calibri" pitchFamily="34" charset="0"/>
                <a:cs typeface="Calibri" pitchFamily="34" charset="0"/>
              </a:rPr>
              <a:t>Develop statewide and regionally specific permanency plans</a:t>
            </a:r>
          </a:p>
          <a:p>
            <a:pPr marL="800100" lvl="6" indent="-342900">
              <a:spcBef>
                <a:spcPts val="0"/>
              </a:spcBef>
              <a:buFont typeface="Arial" panose="020B0604020202020204" pitchFamily="34" charset="0"/>
              <a:buChar char="•"/>
            </a:pPr>
            <a:r>
              <a:rPr lang="en-US" dirty="0">
                <a:latin typeface="Calibri" pitchFamily="34" charset="0"/>
                <a:cs typeface="Calibri" pitchFamily="34" charset="0"/>
              </a:rPr>
              <a:t>Paired a Kinship worker with a conservatorship unit to improve communications and expedite support to kinship placements </a:t>
            </a:r>
          </a:p>
          <a:p>
            <a:pPr marL="800100" lvl="6" indent="-342900">
              <a:spcBef>
                <a:spcPts val="0"/>
              </a:spcBef>
              <a:buFont typeface="Arial" panose="020B0604020202020204" pitchFamily="34" charset="0"/>
              <a:buChar char="•"/>
            </a:pPr>
            <a:r>
              <a:rPr lang="en-US" dirty="0">
                <a:latin typeface="Calibri" pitchFamily="34" charset="0"/>
                <a:cs typeface="Calibri" pitchFamily="34" charset="0"/>
              </a:rPr>
              <a:t>Family Reunification Pilot - identified appropriate cases for early reunification. Goal of closing case in 60 days. </a:t>
            </a:r>
            <a:endParaRPr lang="en-US" sz="1800" dirty="0">
              <a:latin typeface="Calibri" pitchFamily="34" charset="0"/>
              <a:cs typeface="Calibri" pitchFamily="34" charset="0"/>
            </a:endParaRPr>
          </a:p>
          <a:p>
            <a:pPr marL="285750" lvl="5" indent="-285750">
              <a:spcBef>
                <a:spcPts val="0"/>
              </a:spcBef>
              <a:buFont typeface="Arial" panose="020B0604020202020204" pitchFamily="34" charset="0"/>
              <a:buChar char="•"/>
            </a:pPr>
            <a:r>
              <a:rPr lang="en-US" sz="2800" dirty="0">
                <a:latin typeface="Calibri" panose="020F0502020204030204" pitchFamily="34" charset="0"/>
                <a:cs typeface="Arial" pitchFamily="34" charset="0"/>
              </a:rPr>
              <a:t>Office of Child Safety</a:t>
            </a:r>
          </a:p>
          <a:p>
            <a:pPr marL="742950" lvl="6" indent="-285750">
              <a:spcBef>
                <a:spcPts val="0"/>
              </a:spcBef>
              <a:buFont typeface="Arial" panose="020B0604020202020204" pitchFamily="34" charset="0"/>
              <a:buChar char="•"/>
            </a:pPr>
            <a:r>
              <a:rPr lang="en-US" dirty="0">
                <a:latin typeface="Calibri" panose="020F0502020204030204" pitchFamily="34" charset="0"/>
                <a:cs typeface="Arial" pitchFamily="34" charset="0"/>
              </a:rPr>
              <a:t>Provides consistent, transparent, and timely review of child fatalities, near fatalities, and serious injuries. Collects and reports on data that inform practice and policy.</a:t>
            </a:r>
          </a:p>
          <a:p>
            <a:pPr>
              <a:spcBef>
                <a:spcPts val="0"/>
              </a:spcBef>
              <a:buClr>
                <a:schemeClr val="tx1"/>
              </a:buClr>
              <a:buFont typeface="Arial" panose="020B0604020202020204" pitchFamily="34" charset="0"/>
              <a:buChar char="•"/>
            </a:pPr>
            <a:endParaRPr lang="en-US" sz="2800" dirty="0" smtClean="0"/>
          </a:p>
          <a:p>
            <a:pPr marL="57150" indent="0">
              <a:spcBef>
                <a:spcPts val="0"/>
              </a:spcBef>
              <a:buClr>
                <a:schemeClr val="tx1"/>
              </a:buClr>
              <a:buNone/>
            </a:pPr>
            <a:endParaRPr lang="en-US" sz="1600" dirty="0"/>
          </a:p>
        </p:txBody>
      </p:sp>
      <p:sp>
        <p:nvSpPr>
          <p:cNvPr id="4" name="Slide Number Placeholder 3"/>
          <p:cNvSpPr>
            <a:spLocks noGrp="1"/>
          </p:cNvSpPr>
          <p:nvPr>
            <p:ph type="sldNum" sz="quarter" idx="12"/>
          </p:nvPr>
        </p:nvSpPr>
        <p:spPr/>
        <p:txBody>
          <a:bodyPr/>
          <a:lstStyle/>
          <a:p>
            <a:fld id="{45ACF769-C6CF-4368-B130-13E1DBD24869}" type="slidenum">
              <a:rPr lang="en-US" smtClean="0"/>
              <a:t>19</a:t>
            </a:fld>
            <a:endParaRPr lang="en-US" dirty="0"/>
          </a:p>
        </p:txBody>
      </p:sp>
    </p:spTree>
    <p:extLst>
      <p:ext uri="{BB962C8B-B14F-4D97-AF65-F5344CB8AC3E}">
        <p14:creationId xmlns:p14="http://schemas.microsoft.com/office/powerpoint/2010/main" val="3358417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sz="2800" dirty="0" smtClean="0"/>
              <a:t>Prevention and Early Intervention</a:t>
            </a:r>
          </a:p>
          <a:p>
            <a:r>
              <a:rPr lang="en-US" sz="2800" dirty="0" smtClean="0"/>
              <a:t>Kinship Care</a:t>
            </a:r>
          </a:p>
          <a:p>
            <a:r>
              <a:rPr lang="en-US" sz="2800" dirty="0" smtClean="0"/>
              <a:t>Foster Care</a:t>
            </a:r>
          </a:p>
          <a:p>
            <a:r>
              <a:rPr lang="en-US" sz="2800" dirty="0" smtClean="0"/>
              <a:t>Children with High Needs</a:t>
            </a:r>
          </a:p>
          <a:p>
            <a:r>
              <a:rPr lang="en-US" sz="2800" dirty="0"/>
              <a:t>Foster Care Redesign</a:t>
            </a:r>
          </a:p>
          <a:p>
            <a:r>
              <a:rPr lang="en-US" sz="2800" dirty="0" smtClean="0"/>
              <a:t>Adoptions</a:t>
            </a:r>
          </a:p>
          <a:p>
            <a:r>
              <a:rPr lang="en-US" sz="2800" dirty="0" smtClean="0"/>
              <a:t>CPS Transformation</a:t>
            </a:r>
          </a:p>
        </p:txBody>
      </p:sp>
      <p:sp>
        <p:nvSpPr>
          <p:cNvPr id="4" name="Slide Number Placeholder 3"/>
          <p:cNvSpPr>
            <a:spLocks noGrp="1"/>
          </p:cNvSpPr>
          <p:nvPr>
            <p:ph type="sldNum" sz="quarter" idx="12"/>
          </p:nvPr>
        </p:nvSpPr>
        <p:spPr/>
        <p:txBody>
          <a:bodyPr/>
          <a:lstStyle/>
          <a:p>
            <a:fld id="{BB020C72-5B05-4446-B2D9-0A8BE9D707D8}" type="slidenum">
              <a:rPr lang="en-US" smtClean="0"/>
              <a:pPr/>
              <a:t>2</a:t>
            </a:fld>
            <a:endParaRPr lang="en-US" dirty="0"/>
          </a:p>
        </p:txBody>
      </p:sp>
    </p:spTree>
    <p:extLst>
      <p:ext uri="{BB962C8B-B14F-4D97-AF65-F5344CB8AC3E}">
        <p14:creationId xmlns:p14="http://schemas.microsoft.com/office/powerpoint/2010/main" val="2252479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229600" cy="4525963"/>
          </a:xfrm>
        </p:spPr>
        <p:txBody>
          <a:bodyPr/>
          <a:lstStyle/>
          <a:p>
            <a:pPr marL="0" lvl="6" indent="0">
              <a:spcBef>
                <a:spcPts val="100"/>
              </a:spcBef>
              <a:buNone/>
            </a:pPr>
            <a:endParaRPr lang="en-US" sz="1600" b="1" dirty="0">
              <a:cs typeface="Arial" pitchFamily="34" charset="0"/>
            </a:endParaRPr>
          </a:p>
          <a:p>
            <a:pPr>
              <a:spcBef>
                <a:spcPts val="600"/>
              </a:spcBef>
              <a:buClr>
                <a:schemeClr val="tx1"/>
              </a:buClr>
            </a:pPr>
            <a:r>
              <a:rPr lang="en-US" sz="1800" dirty="0"/>
              <a:t>Increased Recruitment Efforts </a:t>
            </a:r>
          </a:p>
          <a:p>
            <a:pPr>
              <a:spcBef>
                <a:spcPts val="600"/>
              </a:spcBef>
              <a:buClr>
                <a:schemeClr val="tx1"/>
              </a:buClr>
            </a:pPr>
            <a:r>
              <a:rPr lang="en-US" sz="1800" dirty="0"/>
              <a:t>Improved Screening and Hiring </a:t>
            </a:r>
            <a:r>
              <a:rPr lang="en-US" sz="1800" dirty="0" smtClean="0"/>
              <a:t>Processes</a:t>
            </a:r>
            <a:endParaRPr lang="en-US" sz="1800" dirty="0"/>
          </a:p>
          <a:p>
            <a:pPr>
              <a:spcBef>
                <a:spcPts val="600"/>
              </a:spcBef>
              <a:buClr>
                <a:schemeClr val="tx1"/>
              </a:buClr>
            </a:pPr>
            <a:r>
              <a:rPr lang="en-US" sz="1800" dirty="0"/>
              <a:t>Completed Mentoring Pilot </a:t>
            </a:r>
            <a:r>
              <a:rPr lang="en-US" sz="1800" dirty="0" smtClean="0"/>
              <a:t>Program</a:t>
            </a:r>
            <a:endParaRPr lang="en-US" sz="1800" dirty="0"/>
          </a:p>
          <a:p>
            <a:pPr>
              <a:spcBef>
                <a:spcPts val="600"/>
              </a:spcBef>
              <a:buClr>
                <a:schemeClr val="tx1"/>
              </a:buClr>
            </a:pPr>
            <a:r>
              <a:rPr lang="en-US" sz="1800" dirty="0"/>
              <a:t>Redesigned Basic </a:t>
            </a:r>
            <a:r>
              <a:rPr lang="en-US" sz="1800" dirty="0" smtClean="0"/>
              <a:t>Training</a:t>
            </a:r>
            <a:endParaRPr lang="en-US" sz="1800" dirty="0"/>
          </a:p>
          <a:p>
            <a:pPr>
              <a:spcBef>
                <a:spcPts val="600"/>
              </a:spcBef>
              <a:buClr>
                <a:schemeClr val="tx1"/>
              </a:buClr>
            </a:pPr>
            <a:r>
              <a:rPr lang="en-US" sz="1800" dirty="0"/>
              <a:t>Introduced Strengths-Based Training for management and </a:t>
            </a:r>
            <a:r>
              <a:rPr lang="en-US" sz="1800" dirty="0" smtClean="0"/>
              <a:t>supervisors</a:t>
            </a:r>
            <a:endParaRPr lang="en-US" sz="1800" dirty="0"/>
          </a:p>
          <a:p>
            <a:pPr>
              <a:spcBef>
                <a:spcPts val="600"/>
              </a:spcBef>
              <a:buClr>
                <a:schemeClr val="tx1"/>
              </a:buClr>
            </a:pPr>
            <a:r>
              <a:rPr lang="en-US" sz="1800" dirty="0"/>
              <a:t>New Training Model includes mentoring, revised CPS professional </a:t>
            </a:r>
            <a:r>
              <a:rPr lang="en-US" sz="1800" dirty="0" smtClean="0"/>
              <a:t>development, </a:t>
            </a:r>
            <a:r>
              <a:rPr lang="en-US" sz="1800" dirty="0"/>
              <a:t>and specialty training based more in the field:</a:t>
            </a:r>
          </a:p>
          <a:p>
            <a:pPr lvl="1">
              <a:spcBef>
                <a:spcPts val="100"/>
              </a:spcBef>
              <a:buClr>
                <a:schemeClr val="tx1"/>
              </a:buClr>
            </a:pPr>
            <a:r>
              <a:rPr lang="en-US" sz="1800" dirty="0">
                <a:ea typeface="+mn-ea"/>
              </a:rPr>
              <a:t>Protégé paired with Mentor </a:t>
            </a:r>
            <a:r>
              <a:rPr lang="en-US" sz="1800" dirty="0" smtClean="0">
                <a:ea typeface="+mn-ea"/>
              </a:rPr>
              <a:t>on day </a:t>
            </a:r>
            <a:r>
              <a:rPr lang="en-US" sz="1800" dirty="0">
                <a:ea typeface="+mn-ea"/>
              </a:rPr>
              <a:t>one</a:t>
            </a:r>
          </a:p>
          <a:p>
            <a:pPr lvl="1">
              <a:spcBef>
                <a:spcPts val="100"/>
              </a:spcBef>
              <a:buClr>
                <a:schemeClr val="tx1"/>
              </a:buClr>
            </a:pPr>
            <a:r>
              <a:rPr lang="en-US" sz="1800" dirty="0">
                <a:ea typeface="+mn-ea"/>
              </a:rPr>
              <a:t>Delivery was 80% classroom </a:t>
            </a:r>
            <a:r>
              <a:rPr lang="en-US" sz="1800" dirty="0" smtClean="0">
                <a:ea typeface="+mn-ea"/>
              </a:rPr>
              <a:t>based; </a:t>
            </a:r>
            <a:r>
              <a:rPr lang="en-US" sz="1800" dirty="0">
                <a:ea typeface="+mn-ea"/>
              </a:rPr>
              <a:t>now 80% field-based by supervisor and field experts</a:t>
            </a:r>
          </a:p>
          <a:p>
            <a:pPr lvl="1">
              <a:spcBef>
                <a:spcPts val="100"/>
              </a:spcBef>
              <a:buClr>
                <a:schemeClr val="tx1"/>
              </a:buClr>
            </a:pPr>
            <a:r>
              <a:rPr lang="en-US" sz="1800" dirty="0">
                <a:ea typeface="+mn-ea"/>
              </a:rPr>
              <a:t>Developed key worker competencies</a:t>
            </a:r>
          </a:p>
          <a:p>
            <a:pPr lvl="1">
              <a:spcBef>
                <a:spcPts val="100"/>
              </a:spcBef>
              <a:buClr>
                <a:schemeClr val="tx1"/>
              </a:buClr>
            </a:pPr>
            <a:r>
              <a:rPr lang="en-US" sz="1800" dirty="0">
                <a:ea typeface="+mn-ea"/>
              </a:rPr>
              <a:t>Individualized training plan</a:t>
            </a:r>
          </a:p>
          <a:p>
            <a:pPr lvl="1">
              <a:spcBef>
                <a:spcPts val="100"/>
              </a:spcBef>
              <a:buClr>
                <a:schemeClr val="tx1"/>
              </a:buClr>
            </a:pPr>
            <a:r>
              <a:rPr lang="en-US" sz="1800" dirty="0">
                <a:ea typeface="+mn-ea"/>
              </a:rPr>
              <a:t>Case assignable based on development of competencies versus training completion</a:t>
            </a:r>
          </a:p>
          <a:p>
            <a:pPr marL="57150" indent="0">
              <a:buClr>
                <a:schemeClr val="tx1"/>
              </a:buClr>
              <a:buNone/>
            </a:pPr>
            <a:endParaRPr lang="en-US" sz="1600" dirty="0"/>
          </a:p>
        </p:txBody>
      </p:sp>
      <p:sp>
        <p:nvSpPr>
          <p:cNvPr id="4" name="Slide Number Placeholder 3"/>
          <p:cNvSpPr>
            <a:spLocks noGrp="1"/>
          </p:cNvSpPr>
          <p:nvPr>
            <p:ph type="sldNum" sz="quarter" idx="12"/>
          </p:nvPr>
        </p:nvSpPr>
        <p:spPr/>
        <p:txBody>
          <a:bodyPr/>
          <a:lstStyle/>
          <a:p>
            <a:fld id="{BC2F9EBF-3ECA-45B1-A3E6-58A927D72373}" type="slidenum">
              <a:rPr lang="en-US" smtClean="0"/>
              <a:t>20</a:t>
            </a:fld>
            <a:endParaRPr lang="en-US" dirty="0"/>
          </a:p>
        </p:txBody>
      </p:sp>
      <p:sp>
        <p:nvSpPr>
          <p:cNvPr id="5" name="Title 1"/>
          <p:cNvSpPr>
            <a:spLocks noGrp="1"/>
          </p:cNvSpPr>
          <p:nvPr>
            <p:ph type="title"/>
          </p:nvPr>
        </p:nvSpPr>
        <p:spPr>
          <a:xfrm>
            <a:off x="2590800" y="228600"/>
            <a:ext cx="6172200" cy="868362"/>
          </a:xfrm>
        </p:spPr>
        <p:txBody>
          <a:bodyPr/>
          <a:lstStyle/>
          <a:p>
            <a:r>
              <a:rPr lang="en-US" dirty="0" smtClean="0">
                <a:solidFill>
                  <a:schemeClr val="tx1"/>
                </a:solidFill>
              </a:rPr>
              <a:t>Professional and Stable Workforce</a:t>
            </a:r>
            <a:endParaRPr lang="en-US" dirty="0">
              <a:solidFill>
                <a:schemeClr val="tx1"/>
              </a:solidFill>
            </a:endParaRPr>
          </a:p>
        </p:txBody>
      </p:sp>
    </p:spTree>
    <p:extLst>
      <p:ext uri="{BB962C8B-B14F-4D97-AF65-F5344CB8AC3E}">
        <p14:creationId xmlns:p14="http://schemas.microsoft.com/office/powerpoint/2010/main" val="20873029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Quality Improvement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dirty="0"/>
              <a:t>Organizational changes support an integrated continuous quality improvement program that combines data, quality assurance case reads, evaluation, and predictive analytics work to support ongoing systems improvement.</a:t>
            </a:r>
          </a:p>
          <a:p>
            <a:pPr marL="342900" lvl="1" indent="-342900">
              <a:buFont typeface="Arial" panose="020B0604020202020204" pitchFamily="34" charset="0"/>
              <a:buChar char="•"/>
            </a:pPr>
            <a:r>
              <a:rPr lang="en-US" sz="2400" dirty="0" smtClean="0"/>
              <a:t>Regional </a:t>
            </a:r>
            <a:r>
              <a:rPr lang="en-US" sz="2400" dirty="0"/>
              <a:t>Systems Improvement </a:t>
            </a:r>
            <a:r>
              <a:rPr lang="en-US" sz="2400" dirty="0" smtClean="0"/>
              <a:t>Specialists analyze data and provide a high-level overview of how the local system is performing in order to target resources towards areas that need improvement or to develop and track progress on Transformation plans and permanency strategic plans.</a:t>
            </a:r>
            <a:endParaRPr lang="en-US" sz="2400" dirty="0"/>
          </a:p>
          <a:p>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21</a:t>
            </a:fld>
            <a:endParaRPr lang="en-US" dirty="0"/>
          </a:p>
        </p:txBody>
      </p:sp>
    </p:spTree>
    <p:extLst>
      <p:ext uri="{BB962C8B-B14F-4D97-AF65-F5344CB8AC3E}">
        <p14:creationId xmlns:p14="http://schemas.microsoft.com/office/powerpoint/2010/main" val="45546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50838"/>
            <a:ext cx="6172200" cy="715962"/>
          </a:xfrm>
        </p:spPr>
        <p:txBody>
          <a:bodyPr/>
          <a:lstStyle/>
          <a:p>
            <a:r>
              <a:rPr lang="en-US" dirty="0" smtClean="0"/>
              <a:t>Prevention </a:t>
            </a:r>
            <a:r>
              <a:rPr lang="en-US" dirty="0"/>
              <a:t>and Early Intervention</a:t>
            </a:r>
          </a:p>
        </p:txBody>
      </p:sp>
      <p:sp>
        <p:nvSpPr>
          <p:cNvPr id="3" name="Content Placeholder 2"/>
          <p:cNvSpPr>
            <a:spLocks noGrp="1"/>
          </p:cNvSpPr>
          <p:nvPr>
            <p:ph idx="1"/>
          </p:nvPr>
        </p:nvSpPr>
        <p:spPr>
          <a:xfrm>
            <a:off x="533400" y="1066800"/>
            <a:ext cx="8153400" cy="5105400"/>
          </a:xfrm>
        </p:spPr>
        <p:txBody>
          <a:bodyPr anchor="ctr"/>
          <a:lstStyle/>
          <a:p>
            <a:pPr marL="0" indent="0">
              <a:spcBef>
                <a:spcPts val="600"/>
              </a:spcBef>
              <a:spcAft>
                <a:spcPts val="600"/>
              </a:spcAft>
              <a:buNone/>
            </a:pPr>
            <a:r>
              <a:rPr lang="en-US" sz="1600" b="1" dirty="0" smtClean="0"/>
              <a:t>Prevention </a:t>
            </a:r>
            <a:r>
              <a:rPr lang="en-US" sz="1600" b="1" dirty="0"/>
              <a:t>and Early Intervention (PEI) manages community-based programs that </a:t>
            </a:r>
            <a:r>
              <a:rPr lang="en-US" sz="1600" b="1" dirty="0" smtClean="0">
                <a:cs typeface="Arial" panose="020B0604020202020204" pitchFamily="34" charset="0"/>
              </a:rPr>
              <a:t>target </a:t>
            </a:r>
            <a:r>
              <a:rPr lang="en-US" sz="1600" b="1" dirty="0">
                <a:cs typeface="Arial" panose="020B0604020202020204" pitchFamily="34" charset="0"/>
              </a:rPr>
              <a:t>the </a:t>
            </a:r>
            <a:r>
              <a:rPr lang="en-US" sz="1600" b="1" dirty="0" smtClean="0">
                <a:cs typeface="Arial" panose="020B0604020202020204" pitchFamily="34" charset="0"/>
              </a:rPr>
              <a:t>occurrence of </a:t>
            </a:r>
            <a:r>
              <a:rPr lang="en-US" sz="1600" b="1" dirty="0">
                <a:cs typeface="Arial" panose="020B0604020202020204" pitchFamily="34" charset="0"/>
              </a:rPr>
              <a:t>child abuse or </a:t>
            </a:r>
            <a:r>
              <a:rPr lang="en-US" sz="1600" b="1" dirty="0" smtClean="0">
                <a:cs typeface="Arial" panose="020B0604020202020204" pitchFamily="34" charset="0"/>
              </a:rPr>
              <a:t>neglect. Initiatives include:</a:t>
            </a:r>
          </a:p>
          <a:p>
            <a:pPr>
              <a:spcBef>
                <a:spcPts val="600"/>
              </a:spcBef>
              <a:spcAft>
                <a:spcPts val="600"/>
              </a:spcAft>
            </a:pPr>
            <a:r>
              <a:rPr lang="en-US" sz="1600" dirty="0" smtClean="0">
                <a:cs typeface="Arial" panose="020B0604020202020204" pitchFamily="34" charset="0"/>
              </a:rPr>
              <a:t>Programs that serve all families with a newborn who: </a:t>
            </a:r>
          </a:p>
          <a:p>
            <a:pPr lvl="1">
              <a:spcBef>
                <a:spcPts val="600"/>
              </a:spcBef>
              <a:spcAft>
                <a:spcPts val="600"/>
              </a:spcAft>
              <a:buFont typeface="Courier New" panose="02070309020205020404" pitchFamily="49" charset="0"/>
              <a:buChar char="o"/>
            </a:pPr>
            <a:r>
              <a:rPr lang="en-US" sz="1600" dirty="0"/>
              <a:t>P</a:t>
            </a:r>
            <a:r>
              <a:rPr lang="en-US" sz="1600" dirty="0" smtClean="0"/>
              <a:t>reviously </a:t>
            </a:r>
            <a:r>
              <a:rPr lang="en-US" sz="1600" dirty="0"/>
              <a:t>had their parental rights terminated due to child abuse and </a:t>
            </a:r>
            <a:r>
              <a:rPr lang="en-US" sz="1600" dirty="0" smtClean="0"/>
              <a:t>neglect</a:t>
            </a:r>
            <a:r>
              <a:rPr lang="en-US" sz="1600" i="1" dirty="0"/>
              <a:t>;</a:t>
            </a:r>
            <a:r>
              <a:rPr lang="en-US" sz="1600" i="1" dirty="0" smtClean="0"/>
              <a:t> </a:t>
            </a:r>
            <a:endParaRPr lang="en-US" sz="1600" dirty="0" smtClean="0"/>
          </a:p>
          <a:p>
            <a:pPr lvl="1">
              <a:spcBef>
                <a:spcPts val="600"/>
              </a:spcBef>
              <a:spcAft>
                <a:spcPts val="600"/>
              </a:spcAft>
              <a:buFont typeface="Courier New" panose="02070309020205020404" pitchFamily="49" charset="0"/>
              <a:buChar char="o"/>
            </a:pPr>
            <a:r>
              <a:rPr lang="en-US" sz="1600" dirty="0"/>
              <a:t>P</a:t>
            </a:r>
            <a:r>
              <a:rPr lang="en-US" sz="1600" dirty="0" smtClean="0"/>
              <a:t>reviously </a:t>
            </a:r>
            <a:r>
              <a:rPr lang="en-US" sz="1600" dirty="0"/>
              <a:t>had a child die with the cause identified as child abuse or </a:t>
            </a:r>
            <a:r>
              <a:rPr lang="en-US" sz="1600" dirty="0" smtClean="0"/>
              <a:t>neglect; or</a:t>
            </a:r>
          </a:p>
          <a:p>
            <a:pPr lvl="1">
              <a:spcBef>
                <a:spcPts val="600"/>
              </a:spcBef>
              <a:spcAft>
                <a:spcPts val="600"/>
              </a:spcAft>
              <a:buFont typeface="Courier New" panose="02070309020205020404" pitchFamily="49" charset="0"/>
              <a:buChar char="o"/>
            </a:pPr>
            <a:r>
              <a:rPr lang="en-US" sz="1600" dirty="0" smtClean="0"/>
              <a:t>Currently are foster youth in care.</a:t>
            </a:r>
          </a:p>
          <a:p>
            <a:pPr>
              <a:spcBef>
                <a:spcPts val="600"/>
              </a:spcBef>
              <a:spcAft>
                <a:spcPts val="600"/>
              </a:spcAft>
            </a:pPr>
            <a:r>
              <a:rPr lang="en-US" sz="1600" dirty="0" smtClean="0">
                <a:cs typeface="Arial" panose="020B0604020202020204" pitchFamily="34" charset="0"/>
              </a:rPr>
              <a:t>Community </a:t>
            </a:r>
            <a:r>
              <a:rPr lang="en-US" sz="1600" dirty="0">
                <a:cs typeface="Arial" panose="020B0604020202020204" pitchFamily="34" charset="0"/>
              </a:rPr>
              <a:t>Based Family Services </a:t>
            </a:r>
            <a:r>
              <a:rPr lang="en-US" sz="1600" dirty="0" smtClean="0">
                <a:cs typeface="Arial" panose="020B0604020202020204" pitchFamily="34" charset="0"/>
              </a:rPr>
              <a:t>programs that serve </a:t>
            </a:r>
            <a:r>
              <a:rPr lang="en-US" sz="1600" dirty="0">
                <a:cs typeface="Arial" panose="020B0604020202020204" pitchFamily="34" charset="0"/>
              </a:rPr>
              <a:t>the parents or caregivers of children whose CPS cases were determined low risk and are being closed with parenting classes and home-visitation in eleven counties.</a:t>
            </a:r>
          </a:p>
          <a:p>
            <a:pPr>
              <a:spcBef>
                <a:spcPts val="600"/>
              </a:spcBef>
              <a:spcAft>
                <a:spcPts val="600"/>
              </a:spcAft>
            </a:pPr>
            <a:r>
              <a:rPr lang="en-US" sz="1600" dirty="0">
                <a:cs typeface="Arial" panose="020B0604020202020204" pitchFamily="34" charset="0"/>
              </a:rPr>
              <a:t>P</a:t>
            </a:r>
            <a:r>
              <a:rPr lang="en-US" sz="1600" dirty="0" smtClean="0">
                <a:cs typeface="Arial" panose="020B0604020202020204" pitchFamily="34" charset="0"/>
              </a:rPr>
              <a:t>rograms that serve families with open or previous CPS cases,</a:t>
            </a:r>
            <a:r>
              <a:rPr lang="en-US" sz="1600" dirty="0" smtClean="0"/>
              <a:t> </a:t>
            </a:r>
            <a:r>
              <a:rPr lang="en-US" sz="1600" dirty="0"/>
              <a:t>including the new Military Families Program</a:t>
            </a:r>
            <a:r>
              <a:rPr lang="en-US" sz="1600" dirty="0" smtClean="0">
                <a:cs typeface="Arial" panose="020B0604020202020204" pitchFamily="34" charset="0"/>
              </a:rPr>
              <a:t>. </a:t>
            </a:r>
          </a:p>
          <a:p>
            <a:pPr>
              <a:spcBef>
                <a:spcPts val="600"/>
              </a:spcBef>
              <a:spcAft>
                <a:spcPts val="600"/>
              </a:spcAft>
            </a:pPr>
            <a:r>
              <a:rPr lang="en-US" sz="1600" dirty="0" smtClean="0">
                <a:cs typeface="Arial" panose="020B0604020202020204" pitchFamily="34" charset="0"/>
              </a:rPr>
              <a:t>Public education campaigns that help parents deal with the stress of parenting. This can be used by CPS staff with open cases and speaks to common vulnerabilities like infant crying and challenging teenage behavior.</a:t>
            </a:r>
          </a:p>
        </p:txBody>
      </p:sp>
      <p:sp>
        <p:nvSpPr>
          <p:cNvPr id="4" name="Slide Number Placeholder 3"/>
          <p:cNvSpPr>
            <a:spLocks noGrp="1"/>
          </p:cNvSpPr>
          <p:nvPr>
            <p:ph type="sldNum" sz="quarter" idx="12"/>
          </p:nvPr>
        </p:nvSpPr>
        <p:spPr/>
        <p:txBody>
          <a:bodyPr/>
          <a:lstStyle/>
          <a:p>
            <a:fld id="{BB020C72-5B05-4446-B2D9-0A8BE9D707D8}" type="slidenum">
              <a:rPr lang="en-US" smtClean="0"/>
              <a:pPr/>
              <a:t>3</a:t>
            </a:fld>
            <a:endParaRPr lang="en-US" dirty="0"/>
          </a:p>
        </p:txBody>
      </p:sp>
    </p:spTree>
    <p:extLst>
      <p:ext uri="{BB962C8B-B14F-4D97-AF65-F5344CB8AC3E}">
        <p14:creationId xmlns:p14="http://schemas.microsoft.com/office/powerpoint/2010/main" val="1168374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Kinship Care</a:t>
            </a:r>
            <a:endParaRPr lang="en-US" dirty="0"/>
          </a:p>
        </p:txBody>
      </p:sp>
      <p:sp>
        <p:nvSpPr>
          <p:cNvPr id="3" name="Content Placeholder 2"/>
          <p:cNvSpPr>
            <a:spLocks noGrp="1"/>
          </p:cNvSpPr>
          <p:nvPr>
            <p:ph idx="1"/>
          </p:nvPr>
        </p:nvSpPr>
        <p:spPr/>
        <p:txBody>
          <a:bodyPr/>
          <a:lstStyle/>
          <a:p>
            <a:r>
              <a:rPr lang="en-US" sz="2300" dirty="0" smtClean="0"/>
              <a:t>If CPS staff determines it is not safe for a child to live with his or her own family, then CPS petitions the court to remove the child from the home by obtaining temporary managing conservatorship. </a:t>
            </a:r>
          </a:p>
          <a:p>
            <a:r>
              <a:rPr lang="en-US" sz="2300" dirty="0" smtClean="0"/>
              <a:t>Kinship </a:t>
            </a:r>
            <a:r>
              <a:rPr lang="en-US" sz="2300" dirty="0"/>
              <a:t>placements meet children’s needs for safety while preserving connections to family, community, and culture.  </a:t>
            </a:r>
            <a:endParaRPr lang="en-US" sz="2300" dirty="0" smtClean="0"/>
          </a:p>
          <a:p>
            <a:r>
              <a:rPr lang="en-US" sz="2300" dirty="0" smtClean="0"/>
              <a:t>Children </a:t>
            </a:r>
            <a:r>
              <a:rPr lang="en-US" sz="2300" dirty="0"/>
              <a:t>in kinship placements have shorter stays in substitute care, fewer placement disruptions, and better outcomes compared to children in paid non-kinship foster care</a:t>
            </a:r>
            <a:r>
              <a:rPr lang="en-US" sz="2300" dirty="0" smtClean="0"/>
              <a:t>.</a:t>
            </a:r>
          </a:p>
          <a:p>
            <a:r>
              <a:rPr lang="en-US" sz="2300" dirty="0" smtClean="0"/>
              <a:t>More than 40 percent of children and youth in DFPS conservatorship reside in kinship placements, compared with 22 percent of children in 2005. </a:t>
            </a:r>
            <a:endParaRPr lang="en-US" sz="2300"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4</a:t>
            </a:fld>
            <a:endParaRPr lang="en-US" dirty="0"/>
          </a:p>
        </p:txBody>
      </p:sp>
    </p:spTree>
    <p:extLst>
      <p:ext uri="{BB962C8B-B14F-4D97-AF65-F5344CB8AC3E}">
        <p14:creationId xmlns:p14="http://schemas.microsoft.com/office/powerpoint/2010/main" val="3836642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for Kinship Providers</a:t>
            </a:r>
            <a:endParaRPr lang="en-US" dirty="0"/>
          </a:p>
        </p:txBody>
      </p:sp>
      <p:sp>
        <p:nvSpPr>
          <p:cNvPr id="3" name="Content Placeholder 2"/>
          <p:cNvSpPr>
            <a:spLocks noGrp="1"/>
          </p:cNvSpPr>
          <p:nvPr>
            <p:ph idx="1"/>
          </p:nvPr>
        </p:nvSpPr>
        <p:spPr/>
        <p:txBody>
          <a:bodyPr/>
          <a:lstStyle/>
          <a:p>
            <a:r>
              <a:rPr lang="en-US" sz="2400" b="1" dirty="0" smtClean="0"/>
              <a:t>Kinship Payments</a:t>
            </a:r>
            <a:r>
              <a:rPr lang="en-US" sz="2400" dirty="0" smtClean="0"/>
              <a:t>- Many relatives </a:t>
            </a:r>
            <a:r>
              <a:rPr lang="en-US" sz="2400" dirty="0"/>
              <a:t>and other designated caregivers who are unlicensed caregivers </a:t>
            </a:r>
            <a:r>
              <a:rPr lang="en-US" sz="2400" dirty="0" smtClean="0"/>
              <a:t>are </a:t>
            </a:r>
            <a:r>
              <a:rPr lang="en-US" sz="2400" dirty="0"/>
              <a:t>eligible to receive the following </a:t>
            </a:r>
            <a:r>
              <a:rPr lang="en-US" sz="2400" dirty="0" smtClean="0"/>
              <a:t>compensation:</a:t>
            </a:r>
            <a:endParaRPr lang="en-US" sz="2400" dirty="0"/>
          </a:p>
          <a:p>
            <a:pPr lvl="1"/>
            <a:r>
              <a:rPr lang="en-US" sz="2400" dirty="0" smtClean="0"/>
              <a:t>A one time</a:t>
            </a:r>
            <a:r>
              <a:rPr lang="en-US" sz="2400" dirty="0"/>
              <a:t> </a:t>
            </a:r>
            <a:r>
              <a:rPr lang="en-US" sz="2400" dirty="0" smtClean="0"/>
              <a:t>payment </a:t>
            </a:r>
            <a:r>
              <a:rPr lang="en-US" sz="2400" dirty="0"/>
              <a:t>up to $1,000 for the oldest child in a sibling group and $495 for each additional child in each initial placement</a:t>
            </a:r>
          </a:p>
          <a:p>
            <a:pPr lvl="1"/>
            <a:r>
              <a:rPr lang="en-US" sz="2400" dirty="0" smtClean="0"/>
              <a:t>An annual payment up </a:t>
            </a:r>
            <a:r>
              <a:rPr lang="en-US" sz="2400" dirty="0"/>
              <a:t>to $500 per child for child-related </a:t>
            </a:r>
            <a:r>
              <a:rPr lang="en-US" sz="2400" dirty="0" smtClean="0"/>
              <a:t>expenses.</a:t>
            </a:r>
          </a:p>
          <a:p>
            <a:pPr>
              <a:buFont typeface="Arial" panose="020B0604020202020204" pitchFamily="34" charset="0"/>
              <a:buChar char="•"/>
            </a:pPr>
            <a:r>
              <a:rPr lang="en-US" sz="2400" b="1" dirty="0"/>
              <a:t>Permanency Care </a:t>
            </a:r>
            <a:r>
              <a:rPr lang="en-US" sz="2400" b="1" dirty="0" smtClean="0"/>
              <a:t>Assistance (PCA) </a:t>
            </a:r>
            <a:r>
              <a:rPr lang="en-US" sz="2400" dirty="0"/>
              <a:t>– </a:t>
            </a:r>
            <a:r>
              <a:rPr lang="en-US" sz="2400" dirty="0" smtClean="0"/>
              <a:t>Provides a monthly payment between $400 and $595 per child that is placed in the permanent conservatorship of a relative.</a:t>
            </a:r>
            <a:endParaRPr lang="en-US" sz="2400" dirty="0"/>
          </a:p>
          <a:p>
            <a:pPr lvl="1"/>
            <a:endParaRPr lang="en-US" sz="2400"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5</a:t>
            </a:fld>
            <a:endParaRPr lang="en-US" dirty="0"/>
          </a:p>
        </p:txBody>
      </p:sp>
    </p:spTree>
    <p:extLst>
      <p:ext uri="{BB962C8B-B14F-4D97-AF65-F5344CB8AC3E}">
        <p14:creationId xmlns:p14="http://schemas.microsoft.com/office/powerpoint/2010/main" val="4262606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r>
              <a:rPr lang="en-US" sz="2400" dirty="0" smtClean="0"/>
              <a:t>Continue Permanency Care Assistance (PCA)</a:t>
            </a:r>
          </a:p>
          <a:p>
            <a:pPr lvl="1"/>
            <a:r>
              <a:rPr lang="en-US" sz="2400" dirty="0" smtClean="0"/>
              <a:t>Currently the PCA program is set to expire in August 2017 in Texas Statute</a:t>
            </a:r>
          </a:p>
          <a:p>
            <a:pPr marL="457200" lvl="1" indent="0">
              <a:buNone/>
            </a:pPr>
            <a:endParaRPr lang="en-US" sz="2400" dirty="0" smtClean="0"/>
          </a:p>
          <a:p>
            <a:r>
              <a:rPr lang="en-US" sz="2400" dirty="0" smtClean="0"/>
              <a:t>Flexible Funds for Non-traditional Services</a:t>
            </a:r>
          </a:p>
          <a:p>
            <a:pPr lvl="1"/>
            <a:r>
              <a:rPr lang="en-US" sz="2400" dirty="0" smtClean="0"/>
              <a:t>Assisting kinship caregivers who pursue becoming a foster parent with the cost of background checks, child care during training classes, modifications to the home</a:t>
            </a:r>
          </a:p>
        </p:txBody>
      </p:sp>
      <p:sp>
        <p:nvSpPr>
          <p:cNvPr id="4" name="Slide Number Placeholder 3"/>
          <p:cNvSpPr>
            <a:spLocks noGrp="1"/>
          </p:cNvSpPr>
          <p:nvPr>
            <p:ph type="sldNum" sz="quarter" idx="12"/>
          </p:nvPr>
        </p:nvSpPr>
        <p:spPr/>
        <p:txBody>
          <a:bodyPr/>
          <a:lstStyle/>
          <a:p>
            <a:fld id="{BB020C72-5B05-4446-B2D9-0A8BE9D707D8}" type="slidenum">
              <a:rPr lang="en-US" smtClean="0"/>
              <a:pPr/>
              <a:t>6</a:t>
            </a:fld>
            <a:endParaRPr lang="en-US" dirty="0"/>
          </a:p>
        </p:txBody>
      </p:sp>
    </p:spTree>
    <p:extLst>
      <p:ext uri="{BB962C8B-B14F-4D97-AF65-F5344CB8AC3E}">
        <p14:creationId xmlns:p14="http://schemas.microsoft.com/office/powerpoint/2010/main" val="3140047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r>
              <a:rPr lang="en-US" sz="2200" dirty="0"/>
              <a:t>Increase </a:t>
            </a:r>
            <a:r>
              <a:rPr lang="en-US" sz="2200" dirty="0" smtClean="0"/>
              <a:t>Kinship Payment</a:t>
            </a:r>
            <a:endParaRPr lang="en-US" sz="2200" dirty="0"/>
          </a:p>
          <a:p>
            <a:pPr lvl="1"/>
            <a:r>
              <a:rPr lang="en-US" sz="1800" dirty="0"/>
              <a:t>Federal law allows for states to provide a maximum sibling rate of $1,000 per child (Texas currently pays $495 for each additional child)</a:t>
            </a:r>
          </a:p>
          <a:p>
            <a:pPr lvl="1"/>
            <a:r>
              <a:rPr lang="en-US" sz="1800" dirty="0"/>
              <a:t>The annual reimbursement payment of $500 per child per year may offset some costs of caring for a child, but it does not cover all of the annual expenses</a:t>
            </a:r>
          </a:p>
          <a:p>
            <a:r>
              <a:rPr lang="en-US" sz="2200" dirty="0" smtClean="0"/>
              <a:t>Expand </a:t>
            </a:r>
            <a:r>
              <a:rPr lang="en-US" sz="2200" dirty="0"/>
              <a:t>Post-PMC Programs for Kinship Caregivers</a:t>
            </a:r>
          </a:p>
          <a:p>
            <a:pPr lvl="1"/>
            <a:r>
              <a:rPr lang="en-US" sz="1800" dirty="0"/>
              <a:t>Kinship caregivers may need assistance caring for a child after a CPS case closes  for  therapy or behavior management, for example. </a:t>
            </a:r>
          </a:p>
          <a:p>
            <a:r>
              <a:rPr lang="en-US" sz="2200" dirty="0" smtClean="0"/>
              <a:t>Allow </a:t>
            </a:r>
            <a:r>
              <a:rPr lang="en-US" sz="2200" dirty="0"/>
              <a:t>Funding for Kinship Respite </a:t>
            </a:r>
            <a:r>
              <a:rPr lang="en-US" sz="2200" dirty="0" smtClean="0"/>
              <a:t>Care</a:t>
            </a:r>
          </a:p>
          <a:p>
            <a:pPr lvl="1"/>
            <a:r>
              <a:rPr lang="en-US" sz="1800" dirty="0" smtClean="0"/>
              <a:t>Allowing kinship caregivers access to the same respite care available to foster parents would provide caregivers with additional support and promote the overall development and permanency needs for children</a:t>
            </a:r>
            <a:endParaRPr lang="en-US" sz="1800" dirty="0"/>
          </a:p>
          <a:p>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7</a:t>
            </a:fld>
            <a:endParaRPr lang="en-US" dirty="0"/>
          </a:p>
        </p:txBody>
      </p:sp>
    </p:spTree>
    <p:extLst>
      <p:ext uri="{BB962C8B-B14F-4D97-AF65-F5344CB8AC3E}">
        <p14:creationId xmlns:p14="http://schemas.microsoft.com/office/powerpoint/2010/main" val="1145827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6172200" cy="868362"/>
          </a:xfrm>
        </p:spPr>
        <p:txBody>
          <a:bodyPr/>
          <a:lstStyle/>
          <a:p>
            <a:r>
              <a:rPr lang="en-US" dirty="0" smtClean="0"/>
              <a:t>Children in Foster Care with High Needs</a:t>
            </a:r>
            <a:endParaRPr lang="en-US" dirty="0"/>
          </a:p>
        </p:txBody>
      </p:sp>
      <p:sp>
        <p:nvSpPr>
          <p:cNvPr id="3" name="Content Placeholder 2"/>
          <p:cNvSpPr>
            <a:spLocks noGrp="1"/>
          </p:cNvSpPr>
          <p:nvPr>
            <p:ph idx="1"/>
          </p:nvPr>
        </p:nvSpPr>
        <p:spPr>
          <a:xfrm>
            <a:off x="533400" y="1066800"/>
            <a:ext cx="8229600" cy="5105400"/>
          </a:xfrm>
        </p:spPr>
        <p:txBody>
          <a:bodyPr/>
          <a:lstStyle/>
          <a:p>
            <a:endParaRPr lang="en-US" sz="2200" dirty="0" smtClean="0"/>
          </a:p>
          <a:p>
            <a:r>
              <a:rPr lang="en-US" sz="2400" dirty="0"/>
              <a:t>The foster care population has shifted.  </a:t>
            </a:r>
            <a:r>
              <a:rPr lang="en-US" sz="2400" dirty="0" smtClean="0"/>
              <a:t>A higher percentage of children in care are requiring a </a:t>
            </a:r>
            <a:r>
              <a:rPr lang="en-US" sz="2400" dirty="0"/>
              <a:t>higher level of </a:t>
            </a:r>
            <a:r>
              <a:rPr lang="en-US" sz="2400" dirty="0" smtClean="0"/>
              <a:t>services.  The needs of children in foster care may include:  </a:t>
            </a:r>
          </a:p>
          <a:p>
            <a:pPr lvl="1"/>
            <a:r>
              <a:rPr lang="en-US" sz="2000" dirty="0" smtClean="0"/>
              <a:t>Emotional </a:t>
            </a:r>
            <a:r>
              <a:rPr lang="en-US" sz="2000" dirty="0"/>
              <a:t>Disturbances</a:t>
            </a:r>
          </a:p>
          <a:p>
            <a:pPr lvl="1"/>
            <a:r>
              <a:rPr lang="en-US" sz="2000" dirty="0"/>
              <a:t>Primary Medical Needs </a:t>
            </a:r>
          </a:p>
          <a:p>
            <a:pPr lvl="1"/>
            <a:r>
              <a:rPr lang="en-US" sz="2000" dirty="0"/>
              <a:t>Intellectual or Developmental </a:t>
            </a:r>
            <a:r>
              <a:rPr lang="en-US" sz="2000" dirty="0" smtClean="0"/>
              <a:t>Disabilities</a:t>
            </a:r>
          </a:p>
          <a:p>
            <a:pPr lvl="1"/>
            <a:r>
              <a:rPr lang="en-US" sz="2000" dirty="0" smtClean="0"/>
              <a:t>Other special needs such as autism, bipolar disorder, diabetes and serious behavioral issues</a:t>
            </a:r>
          </a:p>
          <a:p>
            <a:r>
              <a:rPr lang="en-US" sz="2400" dirty="0"/>
              <a:t>This change in the foster care population is due to:</a:t>
            </a:r>
          </a:p>
          <a:p>
            <a:pPr lvl="1"/>
            <a:r>
              <a:rPr lang="en-US" sz="2400" b="1" dirty="0"/>
              <a:t>An increase in the use of kinship care.  </a:t>
            </a:r>
            <a:r>
              <a:rPr lang="en-US" sz="2400" dirty="0"/>
              <a:t>Children with lower level needs are more likely to be placed with relatives and fictive kin caregivers.</a:t>
            </a:r>
          </a:p>
          <a:p>
            <a:pPr lvl="1"/>
            <a:endParaRPr lang="en-US" sz="2400" dirty="0"/>
          </a:p>
          <a:p>
            <a:pPr>
              <a:spcBef>
                <a:spcPts val="600"/>
              </a:spcBef>
              <a:spcAft>
                <a:spcPts val="0"/>
              </a:spcAft>
              <a:buFont typeface="Arial" panose="020B0604020202020204" pitchFamily="34" charset="0"/>
              <a:buChar char="•"/>
            </a:pPr>
            <a:endParaRPr lang="en-US" sz="2200" dirty="0" smtClean="0">
              <a:latin typeface="Calibri"/>
              <a:ea typeface="Calibri"/>
              <a:cs typeface="Times New Roman"/>
            </a:endParaRPr>
          </a:p>
          <a:p>
            <a:pPr lvl="0">
              <a:spcBef>
                <a:spcPts val="600"/>
              </a:spcBef>
              <a:spcAft>
                <a:spcPts val="1200"/>
              </a:spcAft>
              <a:buFont typeface="Arial" panose="020B0604020202020204" pitchFamily="34" charset="0"/>
              <a:buChar char="•"/>
            </a:pPr>
            <a:endParaRPr lang="en-US" sz="2400"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8</a:t>
            </a:fld>
            <a:endParaRPr lang="en-US" dirty="0"/>
          </a:p>
        </p:txBody>
      </p:sp>
    </p:spTree>
    <p:extLst>
      <p:ext uri="{BB962C8B-B14F-4D97-AF65-F5344CB8AC3E}">
        <p14:creationId xmlns:p14="http://schemas.microsoft.com/office/powerpoint/2010/main" val="1168931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Children in Foster </a:t>
            </a:r>
            <a:r>
              <a:rPr lang="en-US" sz="2400" dirty="0" smtClean="0"/>
              <a:t>Care </a:t>
            </a:r>
            <a:r>
              <a:rPr lang="en-US" sz="2400" dirty="0"/>
              <a:t>with </a:t>
            </a:r>
            <a:r>
              <a:rPr lang="en-US" sz="2400" dirty="0" smtClean="0"/>
              <a:t>High </a:t>
            </a:r>
            <a:r>
              <a:rPr lang="en-US" sz="2400" dirty="0"/>
              <a:t>Needs</a:t>
            </a:r>
          </a:p>
        </p:txBody>
      </p:sp>
      <p:sp>
        <p:nvSpPr>
          <p:cNvPr id="3" name="Content Placeholder 2"/>
          <p:cNvSpPr>
            <a:spLocks noGrp="1"/>
          </p:cNvSpPr>
          <p:nvPr>
            <p:ph idx="1"/>
          </p:nvPr>
        </p:nvSpPr>
        <p:spPr/>
        <p:txBody>
          <a:bodyPr/>
          <a:lstStyle/>
          <a:p>
            <a:pPr marL="0" indent="0">
              <a:buNone/>
            </a:pPr>
            <a:r>
              <a:rPr lang="en-US" sz="2000" dirty="0"/>
              <a:t>The agency has multiple </a:t>
            </a:r>
            <a:r>
              <a:rPr lang="en-US" sz="2000" dirty="0" smtClean="0"/>
              <a:t>statewide and targeted efforts </a:t>
            </a:r>
            <a:r>
              <a:rPr lang="en-US" sz="2000" dirty="0"/>
              <a:t>underway to help address some of the issues that lead to children with high acuity needs not having placements.</a:t>
            </a:r>
          </a:p>
          <a:p>
            <a:endParaRPr lang="en-US" dirty="0"/>
          </a:p>
        </p:txBody>
      </p:sp>
      <p:sp>
        <p:nvSpPr>
          <p:cNvPr id="4" name="Slide Number Placeholder 3"/>
          <p:cNvSpPr>
            <a:spLocks noGrp="1"/>
          </p:cNvSpPr>
          <p:nvPr>
            <p:ph type="sldNum" sz="quarter" idx="12"/>
          </p:nvPr>
        </p:nvSpPr>
        <p:spPr/>
        <p:txBody>
          <a:bodyPr/>
          <a:lstStyle/>
          <a:p>
            <a:fld id="{BB020C72-5B05-4446-B2D9-0A8BE9D707D8}" type="slidenum">
              <a:rPr lang="en-US" smtClean="0"/>
              <a:pPr/>
              <a:t>9</a:t>
            </a:fld>
            <a:endParaRPr lang="en-US" dirty="0"/>
          </a:p>
        </p:txBody>
      </p:sp>
      <p:sp>
        <p:nvSpPr>
          <p:cNvPr id="5" name="TextBox 4"/>
          <p:cNvSpPr txBox="1"/>
          <p:nvPr/>
        </p:nvSpPr>
        <p:spPr>
          <a:xfrm>
            <a:off x="472440" y="1661161"/>
            <a:ext cx="2667000" cy="4801314"/>
          </a:xfrm>
          <a:prstGeom prst="rect">
            <a:avLst/>
          </a:prstGeom>
          <a:noFill/>
        </p:spPr>
        <p:txBody>
          <a:bodyPr wrap="square" rtlCol="0">
            <a:spAutoFit/>
          </a:bodyPr>
          <a:lstStyle/>
          <a:p>
            <a:endParaRPr lang="en-US" b="1" dirty="0" smtClean="0"/>
          </a:p>
          <a:p>
            <a:endParaRPr lang="en-US" b="1" dirty="0"/>
          </a:p>
          <a:p>
            <a:r>
              <a:rPr lang="en-US" b="1" dirty="0" smtClean="0">
                <a:latin typeface="Calibri" panose="020F0502020204030204" pitchFamily="34" charset="0"/>
              </a:rPr>
              <a:t>Capacity Building:</a:t>
            </a:r>
          </a:p>
          <a:p>
            <a:pPr marL="285750" indent="-285750">
              <a:buFont typeface="Arial" panose="020B0604020202020204" pitchFamily="34" charset="0"/>
              <a:buChar char="•"/>
            </a:pPr>
            <a:r>
              <a:rPr lang="en-US" dirty="0" smtClean="0">
                <a:latin typeface="Calibri" panose="020F0502020204030204" pitchFamily="34" charset="0"/>
              </a:rPr>
              <a:t>Local and Statewide Capacity-Building</a:t>
            </a:r>
          </a:p>
          <a:p>
            <a:pPr marL="285750" indent="-285750">
              <a:buFont typeface="Arial" panose="020B0604020202020204" pitchFamily="34" charset="0"/>
              <a:buChar char="•"/>
            </a:pPr>
            <a:r>
              <a:rPr lang="en-US" dirty="0" smtClean="0">
                <a:latin typeface="Calibri" panose="020F0502020204030204" pitchFamily="34" charset="0"/>
              </a:rPr>
              <a:t>Starfish Staffings</a:t>
            </a:r>
          </a:p>
          <a:p>
            <a:pPr marL="285750" indent="-285750">
              <a:buFont typeface="Arial" panose="020B0604020202020204" pitchFamily="34" charset="0"/>
              <a:buChar char="•"/>
            </a:pPr>
            <a:r>
              <a:rPr lang="en-US" dirty="0" smtClean="0">
                <a:latin typeface="Calibri" panose="020F0502020204030204" pitchFamily="34" charset="0"/>
              </a:rPr>
              <a:t>Sub-Acute Inpatient Treatment Program</a:t>
            </a:r>
          </a:p>
          <a:p>
            <a:pPr marL="285750" indent="-285750">
              <a:buFont typeface="Arial" panose="020B0604020202020204" pitchFamily="34" charset="0"/>
              <a:buChar char="•"/>
            </a:pPr>
            <a:r>
              <a:rPr lang="en-US" dirty="0" smtClean="0">
                <a:latin typeface="Calibri" panose="020F0502020204030204" pitchFamily="34" charset="0"/>
              </a:rPr>
              <a:t>Rate Increases</a:t>
            </a:r>
          </a:p>
          <a:p>
            <a:pPr marL="285750" indent="-285750">
              <a:buFont typeface="Arial" panose="020B0604020202020204" pitchFamily="34" charset="0"/>
              <a:buChar char="•"/>
            </a:pPr>
            <a:r>
              <a:rPr lang="en-US" dirty="0" smtClean="0">
                <a:latin typeface="Calibri" panose="020F0502020204030204" pitchFamily="34" charset="0"/>
              </a:rPr>
              <a:t>Progressive Contract Remedies</a:t>
            </a:r>
          </a:p>
          <a:p>
            <a:pPr marL="285750" indent="-285750">
              <a:buFont typeface="Arial" panose="020B0604020202020204" pitchFamily="34" charset="0"/>
              <a:buChar char="•"/>
            </a:pPr>
            <a:r>
              <a:rPr lang="en-US" dirty="0" smtClean="0">
                <a:latin typeface="Calibri" panose="020F0502020204030204" pitchFamily="34" charset="0"/>
              </a:rPr>
              <a:t>Strategic Provider Outreach and Awareness</a:t>
            </a:r>
          </a:p>
          <a:p>
            <a:pPr marL="285750" indent="-285750">
              <a:buFont typeface="Arial" panose="020B0604020202020204" pitchFamily="34" charset="0"/>
              <a:buChar char="•"/>
            </a:pPr>
            <a:r>
              <a:rPr lang="en-US" dirty="0" smtClean="0">
                <a:latin typeface="Calibri" panose="020F0502020204030204" pitchFamily="34" charset="0"/>
              </a:rPr>
              <a:t>Diversion Beds</a:t>
            </a:r>
          </a:p>
          <a:p>
            <a:pPr marL="285750" indent="-285750">
              <a:buFont typeface="Arial" panose="020B0604020202020204" pitchFamily="34" charset="0"/>
              <a:buChar char="•"/>
            </a:pPr>
            <a:r>
              <a:rPr lang="en-US" dirty="0" smtClean="0">
                <a:latin typeface="Calibri" panose="020F0502020204030204" pitchFamily="34" charset="0"/>
              </a:rPr>
              <a:t>Faith-based Outreach</a:t>
            </a:r>
          </a:p>
          <a:p>
            <a:pPr marL="285750" indent="-285750">
              <a:buFont typeface="Arial" panose="020B0604020202020204" pitchFamily="34" charset="0"/>
              <a:buChar char="•"/>
            </a:pPr>
            <a:endParaRPr lang="en-US" dirty="0"/>
          </a:p>
        </p:txBody>
      </p:sp>
      <p:sp>
        <p:nvSpPr>
          <p:cNvPr id="6" name="Content Placeholder 4"/>
          <p:cNvSpPr txBox="1">
            <a:spLocks/>
          </p:cNvSpPr>
          <p:nvPr/>
        </p:nvSpPr>
        <p:spPr bwMode="auto">
          <a:xfrm>
            <a:off x="3276600" y="1600200"/>
            <a:ext cx="27432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fontAlgn="base">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fontAlgn="base">
              <a:spcBef>
                <a:spcPct val="20000"/>
              </a:spcBef>
              <a:spcAft>
                <a:spcPct val="0"/>
              </a:spcAft>
              <a:buChar char="–"/>
              <a:defRPr sz="2800">
                <a:solidFill>
                  <a:schemeClr val="tx1"/>
                </a:solidFill>
                <a:latin typeface="Calibri" pitchFamily="34" charset="0"/>
                <a:cs typeface="Calibri" pitchFamily="34" charset="0"/>
              </a:defRPr>
            </a:lvl2pPr>
            <a:lvl3pPr marL="1143000" indent="-228600" algn="l" rtl="0" fontAlgn="base">
              <a:spcBef>
                <a:spcPct val="20000"/>
              </a:spcBef>
              <a:spcAft>
                <a:spcPct val="0"/>
              </a:spcAft>
              <a:buChar char="•"/>
              <a:defRPr sz="2400">
                <a:solidFill>
                  <a:schemeClr val="tx1"/>
                </a:solidFill>
                <a:latin typeface="Calibri" pitchFamily="34" charset="0"/>
                <a:cs typeface="Calibri" pitchFamily="34" charset="0"/>
              </a:defRPr>
            </a:lvl3pPr>
            <a:lvl4pPr marL="1600200" indent="-228600" algn="l" rtl="0" fontAlgn="base">
              <a:spcBef>
                <a:spcPct val="20000"/>
              </a:spcBef>
              <a:spcAft>
                <a:spcPct val="0"/>
              </a:spcAft>
              <a:buChar char="–"/>
              <a:defRPr sz="2000">
                <a:solidFill>
                  <a:schemeClr val="tx1"/>
                </a:solidFill>
                <a:latin typeface="Calibri" pitchFamily="34" charset="0"/>
                <a:cs typeface="Calibri" pitchFamily="34" charset="0"/>
              </a:defRPr>
            </a:lvl4pPr>
            <a:lvl5pPr marL="2057400" indent="-228600" algn="l" rtl="0" fontAlgn="base">
              <a:spcBef>
                <a:spcPct val="20000"/>
              </a:spcBef>
              <a:spcAft>
                <a:spcPct val="0"/>
              </a:spcAft>
              <a:buChar char="»"/>
              <a:defRPr sz="2000">
                <a:solidFill>
                  <a:schemeClr val="tx1"/>
                </a:solidFill>
                <a:latin typeface="Calibri" pitchFamily="34" charset="0"/>
                <a:cs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endParaRPr lang="en-US" sz="1800" b="1" kern="0" dirty="0" smtClean="0"/>
          </a:p>
          <a:p>
            <a:pPr marL="0" indent="0">
              <a:buFontTx/>
              <a:buNone/>
            </a:pPr>
            <a:endParaRPr lang="en-US" sz="1800" b="1" kern="0" dirty="0" smtClean="0"/>
          </a:p>
          <a:p>
            <a:pPr marL="0" indent="0">
              <a:buFontTx/>
              <a:buNone/>
            </a:pPr>
            <a:r>
              <a:rPr lang="en-US" sz="1800" b="1" kern="0" dirty="0" smtClean="0"/>
              <a:t>Early Identification:</a:t>
            </a:r>
          </a:p>
          <a:p>
            <a:r>
              <a:rPr lang="en-US" sz="1800" kern="0" dirty="0" smtClean="0"/>
              <a:t>CANS Assessment</a:t>
            </a:r>
          </a:p>
          <a:p>
            <a:r>
              <a:rPr lang="en-US" sz="1800" kern="0" dirty="0" smtClean="0"/>
              <a:t>Common Application Revisions</a:t>
            </a:r>
            <a:endParaRPr lang="en-US" sz="1800" kern="0" dirty="0"/>
          </a:p>
        </p:txBody>
      </p:sp>
      <p:sp>
        <p:nvSpPr>
          <p:cNvPr id="7" name="Content Placeholder 5"/>
          <p:cNvSpPr txBox="1">
            <a:spLocks/>
          </p:cNvSpPr>
          <p:nvPr/>
        </p:nvSpPr>
        <p:spPr>
          <a:xfrm>
            <a:off x="6248400" y="1600201"/>
            <a:ext cx="2438400" cy="4495800"/>
          </a:xfrm>
          <a:prstGeom prst="rect">
            <a:avLst/>
          </a:prstGeom>
        </p:spPr>
        <p:txBody>
          <a:bodyPr>
            <a:normAutofit lnSpcReduction="10000"/>
          </a:bodyPr>
          <a:lstStyle>
            <a:lvl1pPr marL="342900" indent="-342900" algn="l" rtl="0" fontAlgn="base">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fontAlgn="base">
              <a:spcBef>
                <a:spcPct val="20000"/>
              </a:spcBef>
              <a:spcAft>
                <a:spcPct val="0"/>
              </a:spcAft>
              <a:buChar char="–"/>
              <a:defRPr sz="2800">
                <a:solidFill>
                  <a:schemeClr val="tx1"/>
                </a:solidFill>
                <a:latin typeface="Calibri" pitchFamily="34" charset="0"/>
                <a:cs typeface="Calibri" pitchFamily="34" charset="0"/>
              </a:defRPr>
            </a:lvl2pPr>
            <a:lvl3pPr marL="1143000" indent="-228600" algn="l" rtl="0" fontAlgn="base">
              <a:spcBef>
                <a:spcPct val="20000"/>
              </a:spcBef>
              <a:spcAft>
                <a:spcPct val="0"/>
              </a:spcAft>
              <a:buChar char="•"/>
              <a:defRPr sz="2400">
                <a:solidFill>
                  <a:schemeClr val="tx1"/>
                </a:solidFill>
                <a:latin typeface="Calibri" pitchFamily="34" charset="0"/>
                <a:cs typeface="Calibri" pitchFamily="34" charset="0"/>
              </a:defRPr>
            </a:lvl3pPr>
            <a:lvl4pPr marL="1600200" indent="-228600" algn="l" rtl="0" fontAlgn="base">
              <a:spcBef>
                <a:spcPct val="20000"/>
              </a:spcBef>
              <a:spcAft>
                <a:spcPct val="0"/>
              </a:spcAft>
              <a:buChar char="–"/>
              <a:defRPr sz="2000">
                <a:solidFill>
                  <a:schemeClr val="tx1"/>
                </a:solidFill>
                <a:latin typeface="Calibri" pitchFamily="34" charset="0"/>
                <a:cs typeface="Calibri" pitchFamily="34" charset="0"/>
              </a:defRPr>
            </a:lvl4pPr>
            <a:lvl5pPr marL="2057400" indent="-228600" algn="l" rtl="0" fontAlgn="base">
              <a:spcBef>
                <a:spcPct val="20000"/>
              </a:spcBef>
              <a:spcAft>
                <a:spcPct val="0"/>
              </a:spcAft>
              <a:buChar char="»"/>
              <a:defRPr sz="2000">
                <a:solidFill>
                  <a:schemeClr val="tx1"/>
                </a:solidFill>
                <a:latin typeface="Calibri" pitchFamily="34" charset="0"/>
                <a:cs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endParaRPr lang="en-US" sz="1800" b="1" kern="0" dirty="0" smtClean="0"/>
          </a:p>
          <a:p>
            <a:pPr marL="0" indent="0">
              <a:buFontTx/>
              <a:buNone/>
            </a:pPr>
            <a:endParaRPr lang="en-US" sz="1800" b="1" kern="0" dirty="0" smtClean="0"/>
          </a:p>
          <a:p>
            <a:pPr marL="0" indent="0">
              <a:buFontTx/>
              <a:buNone/>
            </a:pPr>
            <a:r>
              <a:rPr lang="en-US" sz="1800" b="1" kern="0" dirty="0" smtClean="0"/>
              <a:t>Accessing Available Services:</a:t>
            </a:r>
          </a:p>
          <a:p>
            <a:r>
              <a:rPr lang="en-US" sz="1800" kern="0" dirty="0" smtClean="0"/>
              <a:t>Improve Caseworker and Caregiver Training</a:t>
            </a:r>
          </a:p>
          <a:p>
            <a:r>
              <a:rPr lang="en-US" sz="1800" kern="0" dirty="0" smtClean="0"/>
              <a:t>Reasonable Efforts to Prevent Placement Breakdown</a:t>
            </a:r>
          </a:p>
          <a:p>
            <a:r>
              <a:rPr lang="en-US" sz="1800" kern="0" dirty="0" smtClean="0"/>
              <a:t>Post Adoptions Services</a:t>
            </a:r>
          </a:p>
          <a:p>
            <a:r>
              <a:rPr lang="en-US" sz="1800" kern="0" dirty="0" smtClean="0"/>
              <a:t>Pilot to Better Serve High Needs Children</a:t>
            </a:r>
            <a:endParaRPr lang="en-US" sz="1800" kern="0" dirty="0"/>
          </a:p>
        </p:txBody>
      </p:sp>
    </p:spTree>
    <p:extLst>
      <p:ext uri="{BB962C8B-B14F-4D97-AF65-F5344CB8AC3E}">
        <p14:creationId xmlns:p14="http://schemas.microsoft.com/office/powerpoint/2010/main" val="1512380750"/>
      </p:ext>
    </p:extLst>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48199</TotalTime>
  <Words>2365</Words>
  <Application>Microsoft Office PowerPoint</Application>
  <PresentationFormat>On-screen Show (4:3)</PresentationFormat>
  <Paragraphs>232</Paragraphs>
  <Slides>21</Slides>
  <Notes>11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1_Default Design</vt:lpstr>
      <vt:lpstr>House Human Services Committee</vt:lpstr>
      <vt:lpstr>Overview</vt:lpstr>
      <vt:lpstr>Prevention and Early Intervention</vt:lpstr>
      <vt:lpstr>Kinship Care</vt:lpstr>
      <vt:lpstr>Benefits for Kinship Providers</vt:lpstr>
      <vt:lpstr>Recommendations</vt:lpstr>
      <vt:lpstr>Recommendations</vt:lpstr>
      <vt:lpstr>Children in Foster Care with High Needs</vt:lpstr>
      <vt:lpstr>Children in Foster Care with High Needs</vt:lpstr>
      <vt:lpstr>Recommendations</vt:lpstr>
      <vt:lpstr>PowerPoint Presentation</vt:lpstr>
      <vt:lpstr>Foster Care Redesign</vt:lpstr>
      <vt:lpstr>Introduction to DFPS Adoptions</vt:lpstr>
      <vt:lpstr>Adoption Success</vt:lpstr>
      <vt:lpstr>Disruptions and Dissolutions</vt:lpstr>
      <vt:lpstr>Supporting Adoptive Families</vt:lpstr>
      <vt:lpstr>Efforts to Strengthen Adoptions</vt:lpstr>
      <vt:lpstr>CPS Transformation</vt:lpstr>
      <vt:lpstr>Child Safety, Permanency,  and Well-Being </vt:lpstr>
      <vt:lpstr>Professional and Stable Workforce</vt:lpstr>
      <vt:lpstr>Continuous Quality Improvement</vt:lpstr>
    </vt:vector>
  </TitlesOfParts>
  <Company>DFPS</Company>
  <LinksUpToDate>false</LinksUpToDate>
  <SharedDoc>false</SharedDoc>
  <HyperlinkBase>http://www.dfps.state.tx.us/About_DFPS/Reports_and_Presentations/Agencywide/documents/2016/2016-07-12-DFPS_Presentation_HHS.pptx</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Texas Department of Family and Protective Services (DFPS) Presentation to HHS</dc:title>
  <dc:subject>DFPS Overview and Status</dc:subject>
  <dc:creator>DFPS</dc:creator>
  <cp:lastModifiedBy>Cross,Sarah R (DFPS)</cp:lastModifiedBy>
  <cp:revision>899</cp:revision>
  <cp:lastPrinted>2016-07-08T14:48:22Z</cp:lastPrinted>
  <dcterms:created xsi:type="dcterms:W3CDTF">2009-02-23T23:37:48Z</dcterms:created>
  <dcterms:modified xsi:type="dcterms:W3CDTF">2016-07-12T16:11:20Z</dcterms:modified>
  <cp:category>Agencywide Reports and Presentations</cp:category>
</cp:coreProperties>
</file>