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9"/>
  </p:notesMasterIdLst>
  <p:handoutMasterIdLst>
    <p:handoutMasterId r:id="rId20"/>
  </p:handoutMasterIdLst>
  <p:sldIdLst>
    <p:sldId id="280" r:id="rId2"/>
    <p:sldId id="303" r:id="rId3"/>
    <p:sldId id="304" r:id="rId4"/>
    <p:sldId id="322" r:id="rId5"/>
    <p:sldId id="305" r:id="rId6"/>
    <p:sldId id="312" r:id="rId7"/>
    <p:sldId id="306" r:id="rId8"/>
    <p:sldId id="318" r:id="rId9"/>
    <p:sldId id="317" r:id="rId10"/>
    <p:sldId id="319" r:id="rId11"/>
    <p:sldId id="311" r:id="rId12"/>
    <p:sldId id="309" r:id="rId13"/>
    <p:sldId id="315" r:id="rId14"/>
    <p:sldId id="313" r:id="rId15"/>
    <p:sldId id="320" r:id="rId16"/>
    <p:sldId id="314" r:id="rId17"/>
    <p:sldId id="321" r:id="rId1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eenan,Katherine (DFPS)" initials="K(" lastIdx="5" clrIdx="0"/>
  <p:cmAuthor id="1" name="Teutsch,Kathy S (DFPS)" initials="KT" lastIdx="1"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2" autoAdjust="0"/>
    <p:restoredTop sz="89632" autoAdjust="0"/>
  </p:normalViewPr>
  <p:slideViewPr>
    <p:cSldViewPr snapToGrid="0">
      <p:cViewPr>
        <p:scale>
          <a:sx n="75" d="100"/>
          <a:sy n="75" d="100"/>
        </p:scale>
        <p:origin x="-1470" y="-348"/>
      </p:cViewPr>
      <p:guideLst>
        <p:guide orient="horz" pos="2160"/>
        <p:guide pos="2880"/>
      </p:guideLst>
    </p:cSldViewPr>
  </p:slideViewPr>
  <p:outlineViewPr>
    <p:cViewPr>
      <p:scale>
        <a:sx n="33" d="100"/>
        <a:sy n="33" d="100"/>
      </p:scale>
      <p:origin x="0" y="130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Documents%20and%20Settings\hawkinsm\Local%20Settings\Temporary%20Internet%20Files\Content.Outlook\2ZEW451D\z%20chart%20with%20arrows%2002%20to%2012%20%20(3).xls"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5041619797525248E-2"/>
          <c:y val="7.5022732597154571E-2"/>
          <c:w val="0.73206460730870249"/>
          <c:h val="0.77341989588669069"/>
        </c:manualLayout>
      </c:layout>
      <c:lineChart>
        <c:grouping val="standard"/>
        <c:varyColors val="0"/>
        <c:ser>
          <c:idx val="1"/>
          <c:order val="0"/>
          <c:tx>
            <c:strRef>
              <c:f>'data for kids chart'!$A$9</c:f>
              <c:strCache>
                <c:ptCount val="1"/>
                <c:pt idx="0">
                  <c:v>Psychotropic Meds 60 days+</c:v>
                </c:pt>
              </c:strCache>
            </c:strRef>
          </c:tx>
          <c:spPr>
            <a:ln>
              <a:solidFill>
                <a:srgbClr val="0070C0"/>
              </a:solidFill>
            </a:ln>
          </c:spPr>
          <c:marker>
            <c:spPr>
              <a:solidFill>
                <a:srgbClr val="0070C0"/>
              </a:solidFill>
              <a:ln>
                <a:solidFill>
                  <a:srgbClr val="0070C0"/>
                </a:solidFill>
              </a:ln>
            </c:spPr>
          </c:marker>
          <c:dLbls>
            <c:txPr>
              <a:bodyPr/>
              <a:lstStyle/>
              <a:p>
                <a:pPr>
                  <a:defRPr sz="1000" b="0" i="0" u="none" strike="noStrike" baseline="0">
                    <a:solidFill>
                      <a:srgbClr val="000000"/>
                    </a:solidFill>
                    <a:latin typeface="Calibri"/>
                    <a:ea typeface="Calibri"/>
                    <a:cs typeface="Calibri"/>
                  </a:defRPr>
                </a:pPr>
                <a:endParaRPr lang="en-US"/>
              </a:p>
            </c:txPr>
            <c:dLblPos val="t"/>
            <c:showLegendKey val="0"/>
            <c:showVal val="1"/>
            <c:showCatName val="0"/>
            <c:showSerName val="0"/>
            <c:showPercent val="0"/>
            <c:showBubbleSize val="0"/>
            <c:showLeaderLines val="0"/>
          </c:dLbls>
          <c:cat>
            <c:strRef>
              <c:f>'data for kids chart'!$B$8:$L$8</c:f>
              <c:strCache>
                <c:ptCount val="11"/>
                <c:pt idx="0">
                  <c:v>FY2002</c:v>
                </c:pt>
                <c:pt idx="1">
                  <c:v>FY2003</c:v>
                </c:pt>
                <c:pt idx="2">
                  <c:v>FY2004</c:v>
                </c:pt>
                <c:pt idx="3">
                  <c:v>FY2005</c:v>
                </c:pt>
                <c:pt idx="4">
                  <c:v>FY2006</c:v>
                </c:pt>
                <c:pt idx="5">
                  <c:v>FY2007</c:v>
                </c:pt>
                <c:pt idx="6">
                  <c:v>FY2008</c:v>
                </c:pt>
                <c:pt idx="7">
                  <c:v>FY2009</c:v>
                </c:pt>
                <c:pt idx="8">
                  <c:v>FY2010</c:v>
                </c:pt>
                <c:pt idx="9">
                  <c:v>FY2011</c:v>
                </c:pt>
                <c:pt idx="10">
                  <c:v>FY2012</c:v>
                </c:pt>
              </c:strCache>
            </c:strRef>
          </c:cat>
          <c:val>
            <c:numRef>
              <c:f>'data for kids chart'!$B$9:$L$9</c:f>
              <c:numCache>
                <c:formatCode>0.0%</c:formatCode>
                <c:ptCount val="11"/>
                <c:pt idx="0">
                  <c:v>0.28014145612308117</c:v>
                </c:pt>
                <c:pt idx="1">
                  <c:v>0.29594539527302388</c:v>
                </c:pt>
                <c:pt idx="2">
                  <c:v>0.29856740773536594</c:v>
                </c:pt>
                <c:pt idx="3">
                  <c:v>0.26387239555219716</c:v>
                </c:pt>
                <c:pt idx="4">
                  <c:v>0.24993580855543598</c:v>
                </c:pt>
                <c:pt idx="5">
                  <c:v>0.24661531837535294</c:v>
                </c:pt>
                <c:pt idx="6">
                  <c:v>0.21454364900243769</c:v>
                </c:pt>
                <c:pt idx="7">
                  <c:v>0.21210606439299279</c:v>
                </c:pt>
                <c:pt idx="8">
                  <c:v>0.20500000000000004</c:v>
                </c:pt>
                <c:pt idx="9">
                  <c:v>0.19769043330861322</c:v>
                </c:pt>
                <c:pt idx="10">
                  <c:v>0.19827514199799548</c:v>
                </c:pt>
              </c:numCache>
            </c:numRef>
          </c:val>
          <c:smooth val="0"/>
        </c:ser>
        <c:ser>
          <c:idx val="2"/>
          <c:order val="1"/>
          <c:tx>
            <c:strRef>
              <c:f>'data for kids chart'!$A$10</c:f>
              <c:strCache>
                <c:ptCount val="1"/>
                <c:pt idx="0">
                  <c:v>Class polypharmacy</c:v>
                </c:pt>
              </c:strCache>
            </c:strRef>
          </c:tx>
          <c:spPr>
            <a:ln>
              <a:solidFill>
                <a:srgbClr val="FF0000"/>
              </a:solidFill>
            </a:ln>
          </c:spPr>
          <c:marker>
            <c:spPr>
              <a:solidFill>
                <a:srgbClr val="FF0000"/>
              </a:solidFill>
              <a:ln>
                <a:solidFill>
                  <a:srgbClr val="FF0000"/>
                </a:solidFill>
              </a:ln>
            </c:spPr>
          </c:marker>
          <c:dLbls>
            <c:txPr>
              <a:bodyPr/>
              <a:lstStyle/>
              <a:p>
                <a:pPr>
                  <a:defRPr sz="1000" b="0" i="0" u="none" strike="noStrike" baseline="0">
                    <a:solidFill>
                      <a:srgbClr val="000000"/>
                    </a:solidFill>
                    <a:latin typeface="Calibri"/>
                    <a:ea typeface="Calibri"/>
                    <a:cs typeface="Calibri"/>
                  </a:defRPr>
                </a:pPr>
                <a:endParaRPr lang="en-US"/>
              </a:p>
            </c:txPr>
            <c:dLblPos val="t"/>
            <c:showLegendKey val="0"/>
            <c:showVal val="1"/>
            <c:showCatName val="0"/>
            <c:showSerName val="0"/>
            <c:showPercent val="0"/>
            <c:showBubbleSize val="0"/>
            <c:showLeaderLines val="0"/>
          </c:dLbls>
          <c:cat>
            <c:strRef>
              <c:f>'data for kids chart'!$B$8:$L$8</c:f>
              <c:strCache>
                <c:ptCount val="11"/>
                <c:pt idx="0">
                  <c:v>FY2002</c:v>
                </c:pt>
                <c:pt idx="1">
                  <c:v>FY2003</c:v>
                </c:pt>
                <c:pt idx="2">
                  <c:v>FY2004</c:v>
                </c:pt>
                <c:pt idx="3">
                  <c:v>FY2005</c:v>
                </c:pt>
                <c:pt idx="4">
                  <c:v>FY2006</c:v>
                </c:pt>
                <c:pt idx="5">
                  <c:v>FY2007</c:v>
                </c:pt>
                <c:pt idx="6">
                  <c:v>FY2008</c:v>
                </c:pt>
                <c:pt idx="7">
                  <c:v>FY2009</c:v>
                </c:pt>
                <c:pt idx="8">
                  <c:v>FY2010</c:v>
                </c:pt>
                <c:pt idx="9">
                  <c:v>FY2011</c:v>
                </c:pt>
                <c:pt idx="10">
                  <c:v>FY2012</c:v>
                </c:pt>
              </c:strCache>
            </c:strRef>
          </c:cat>
          <c:val>
            <c:numRef>
              <c:f>'data for kids chart'!$B$10:$L$10</c:f>
              <c:numCache>
                <c:formatCode>0.0%</c:formatCode>
                <c:ptCount val="11"/>
                <c:pt idx="0">
                  <c:v>3.339531153159065E-2</c:v>
                </c:pt>
                <c:pt idx="1">
                  <c:v>3.9798967671828341E-2</c:v>
                </c:pt>
                <c:pt idx="2">
                  <c:v>4.9903545112425313E-2</c:v>
                </c:pt>
                <c:pt idx="3">
                  <c:v>3.3601425024290192E-2</c:v>
                </c:pt>
                <c:pt idx="4">
                  <c:v>2.4700867868330516E-2</c:v>
                </c:pt>
                <c:pt idx="5">
                  <c:v>2.4733291871980121E-2</c:v>
                </c:pt>
                <c:pt idx="6">
                  <c:v>1.9860973187686211E-2</c:v>
                </c:pt>
                <c:pt idx="7">
                  <c:v>1.8177273863352345E-2</c:v>
                </c:pt>
                <c:pt idx="8">
                  <c:v>1.7857142857142856E-2</c:v>
                </c:pt>
                <c:pt idx="9">
                  <c:v>1.6569551859307155E-2</c:v>
                </c:pt>
                <c:pt idx="10">
                  <c:v>1.6914467089876383E-2</c:v>
                </c:pt>
              </c:numCache>
            </c:numRef>
          </c:val>
          <c:smooth val="0"/>
        </c:ser>
        <c:ser>
          <c:idx val="3"/>
          <c:order val="2"/>
          <c:tx>
            <c:strRef>
              <c:f>'data for kids chart'!$A$11</c:f>
              <c:strCache>
                <c:ptCount val="1"/>
                <c:pt idx="0">
                  <c:v>Five or more Meds polypharmacy</c:v>
                </c:pt>
              </c:strCache>
            </c:strRef>
          </c:tx>
          <c:spPr>
            <a:ln>
              <a:solidFill>
                <a:srgbClr val="00B050"/>
              </a:solidFill>
            </a:ln>
          </c:spPr>
          <c:marker>
            <c:spPr>
              <a:solidFill>
                <a:srgbClr val="00B050"/>
              </a:solidFill>
              <a:ln>
                <a:solidFill>
                  <a:srgbClr val="00B050"/>
                </a:solidFill>
              </a:ln>
            </c:spPr>
          </c:marker>
          <c:dLbls>
            <c:dLbl>
              <c:idx val="0"/>
              <c:layout>
                <c:manualLayout>
                  <c:x val="0"/>
                  <c:y val="-1.2121212121212118E-2"/>
                </c:manualLayout>
              </c:layout>
              <c:dLblPos val="r"/>
              <c:showLegendKey val="0"/>
              <c:showVal val="1"/>
              <c:showCatName val="0"/>
              <c:showSerName val="0"/>
              <c:showPercent val="0"/>
              <c:showBubbleSize val="0"/>
            </c:dLbl>
            <c:dLbl>
              <c:idx val="1"/>
              <c:layout>
                <c:manualLayout>
                  <c:x val="0"/>
                  <c:y val="-1.2121212121212118E-2"/>
                </c:manualLayout>
              </c:layout>
              <c:dLblPos val="r"/>
              <c:showLegendKey val="0"/>
              <c:showVal val="1"/>
              <c:showCatName val="0"/>
              <c:showSerName val="0"/>
              <c:showPercent val="0"/>
              <c:showBubbleSize val="0"/>
            </c:dLbl>
            <c:dLbl>
              <c:idx val="2"/>
              <c:layout>
                <c:manualLayout>
                  <c:x val="-2.933333302537186E-3"/>
                  <c:y val="-1.2121212121212118E-2"/>
                </c:manualLayout>
              </c:layout>
              <c:dLblPos val="r"/>
              <c:showLegendKey val="0"/>
              <c:showVal val="1"/>
              <c:showCatName val="0"/>
              <c:showSerName val="0"/>
              <c:showPercent val="0"/>
              <c:showBubbleSize val="0"/>
            </c:dLbl>
            <c:dLbl>
              <c:idx val="3"/>
              <c:layout>
                <c:manualLayout>
                  <c:x val="0"/>
                  <c:y val="-1.2121212121212118E-2"/>
                </c:manualLayout>
              </c:layout>
              <c:dLblPos val="r"/>
              <c:showLegendKey val="0"/>
              <c:showVal val="1"/>
              <c:showCatName val="0"/>
              <c:showSerName val="0"/>
              <c:showPercent val="0"/>
              <c:showBubbleSize val="0"/>
            </c:dLbl>
            <c:dLbl>
              <c:idx val="4"/>
              <c:layout>
                <c:manualLayout>
                  <c:x val="0"/>
                  <c:y val="-1.2121212121212118E-2"/>
                </c:manualLayout>
              </c:layout>
              <c:dLblPos val="r"/>
              <c:showLegendKey val="0"/>
              <c:showVal val="1"/>
              <c:showCatName val="0"/>
              <c:showSerName val="0"/>
              <c:showPercent val="0"/>
              <c:showBubbleSize val="0"/>
            </c:dLbl>
            <c:dLbl>
              <c:idx val="5"/>
              <c:layout>
                <c:manualLayout>
                  <c:x val="0"/>
                  <c:y val="-8.0808080808080808E-3"/>
                </c:manualLayout>
              </c:layout>
              <c:dLblPos val="r"/>
              <c:showLegendKey val="0"/>
              <c:showVal val="1"/>
              <c:showCatName val="0"/>
              <c:showSerName val="0"/>
              <c:showPercent val="0"/>
              <c:showBubbleSize val="0"/>
            </c:dLbl>
            <c:dLbl>
              <c:idx val="6"/>
              <c:layout>
                <c:manualLayout>
                  <c:x val="0"/>
                  <c:y val="-1.4141414141414147E-2"/>
                </c:manualLayout>
              </c:layout>
              <c:dLblPos val="r"/>
              <c:showLegendKey val="0"/>
              <c:showVal val="1"/>
              <c:showCatName val="0"/>
              <c:showSerName val="0"/>
              <c:showPercent val="0"/>
              <c:showBubbleSize val="0"/>
            </c:dLbl>
            <c:dLbl>
              <c:idx val="7"/>
              <c:layout>
                <c:manualLayout>
                  <c:x val="0"/>
                  <c:y val="-8.0808080808080808E-3"/>
                </c:manualLayout>
              </c:layout>
              <c:dLblPos val="r"/>
              <c:showLegendKey val="0"/>
              <c:showVal val="1"/>
              <c:showCatName val="0"/>
              <c:showSerName val="0"/>
              <c:showPercent val="0"/>
              <c:showBubbleSize val="0"/>
            </c:dLbl>
            <c:dLbl>
              <c:idx val="8"/>
              <c:layout>
                <c:manualLayout>
                  <c:x val="8.7999999076115512E-3"/>
                  <c:y val="-8.0808080808080808E-3"/>
                </c:manualLayout>
              </c:layout>
              <c:dLblPos val="r"/>
              <c:showLegendKey val="0"/>
              <c:showVal val="1"/>
              <c:showCatName val="0"/>
              <c:showSerName val="0"/>
              <c:showPercent val="0"/>
              <c:showBubbleSize val="0"/>
            </c:dLbl>
            <c:dLbl>
              <c:idx val="9"/>
              <c:layout>
                <c:manualLayout>
                  <c:x val="0"/>
                  <c:y val="-1.0101010101010105E-2"/>
                </c:manualLayout>
              </c:layout>
              <c:dLblPos val="r"/>
              <c:showLegendKey val="0"/>
              <c:showVal val="1"/>
              <c:showCatName val="0"/>
              <c:showSerName val="0"/>
              <c:showPercent val="0"/>
              <c:showBubbleSize val="0"/>
            </c:dLbl>
            <c:dLbl>
              <c:idx val="10"/>
              <c:layout>
                <c:manualLayout>
                  <c:x val="-1.4666666512686991E-3"/>
                  <c:y val="-8.0808080808080808E-3"/>
                </c:manualLayout>
              </c:layout>
              <c:dLblPos val="r"/>
              <c:showLegendKey val="0"/>
              <c:showVal val="1"/>
              <c:showCatName val="0"/>
              <c:showSerName val="0"/>
              <c:showPercent val="0"/>
              <c:showBubbleSize val="0"/>
            </c:dLbl>
            <c:spPr>
              <a:ln>
                <a:noFill/>
              </a:ln>
            </c:spPr>
            <c:txPr>
              <a:bodyPr/>
              <a:lstStyle/>
              <a:p>
                <a:pPr>
                  <a:defRPr sz="1000" b="0" i="0" u="none" strike="noStrike" baseline="0">
                    <a:solidFill>
                      <a:srgbClr val="000000"/>
                    </a:solidFill>
                    <a:latin typeface="Calibri"/>
                    <a:ea typeface="Calibri"/>
                    <a:cs typeface="Calibri"/>
                  </a:defRPr>
                </a:pPr>
                <a:endParaRPr lang="en-US"/>
              </a:p>
            </c:txPr>
            <c:dLblPos val="r"/>
            <c:showLegendKey val="0"/>
            <c:showVal val="1"/>
            <c:showCatName val="0"/>
            <c:showSerName val="0"/>
            <c:showPercent val="0"/>
            <c:showBubbleSize val="0"/>
            <c:showLeaderLines val="0"/>
          </c:dLbls>
          <c:cat>
            <c:strRef>
              <c:f>'data for kids chart'!$B$8:$L$8</c:f>
              <c:strCache>
                <c:ptCount val="11"/>
                <c:pt idx="0">
                  <c:v>FY2002</c:v>
                </c:pt>
                <c:pt idx="1">
                  <c:v>FY2003</c:v>
                </c:pt>
                <c:pt idx="2">
                  <c:v>FY2004</c:v>
                </c:pt>
                <c:pt idx="3">
                  <c:v>FY2005</c:v>
                </c:pt>
                <c:pt idx="4">
                  <c:v>FY2006</c:v>
                </c:pt>
                <c:pt idx="5">
                  <c:v>FY2007</c:v>
                </c:pt>
                <c:pt idx="6">
                  <c:v>FY2008</c:v>
                </c:pt>
                <c:pt idx="7">
                  <c:v>FY2009</c:v>
                </c:pt>
                <c:pt idx="8">
                  <c:v>FY2010</c:v>
                </c:pt>
                <c:pt idx="9">
                  <c:v>FY2011</c:v>
                </c:pt>
                <c:pt idx="10">
                  <c:v>FY2012</c:v>
                </c:pt>
              </c:strCache>
            </c:strRef>
          </c:cat>
          <c:val>
            <c:numRef>
              <c:f>'data for kids chart'!$B$11:$L$11</c:f>
              <c:numCache>
                <c:formatCode>0.0%</c:formatCode>
                <c:ptCount val="11"/>
                <c:pt idx="0">
                  <c:v>6.9634328630281831E-3</c:v>
                </c:pt>
                <c:pt idx="1">
                  <c:v>1.0968486824232553E-2</c:v>
                </c:pt>
                <c:pt idx="2">
                  <c:v>1.3946428006704419E-2</c:v>
                </c:pt>
                <c:pt idx="3">
                  <c:v>8.6904890424268719E-3</c:v>
                </c:pt>
                <c:pt idx="4">
                  <c:v>6.7529399681610439E-3</c:v>
                </c:pt>
                <c:pt idx="5">
                  <c:v>7.3434435248529006E-3</c:v>
                </c:pt>
                <c:pt idx="6">
                  <c:v>5.5971833528933824E-3</c:v>
                </c:pt>
                <c:pt idx="7">
                  <c:v>5.1350798663970373E-3</c:v>
                </c:pt>
                <c:pt idx="8">
                  <c:v>4.7663802363050465E-3</c:v>
                </c:pt>
                <c:pt idx="9">
                  <c:v>4.7462654942260919E-3</c:v>
                </c:pt>
                <c:pt idx="10">
                  <c:v>4.2808219178082189E-3</c:v>
                </c:pt>
              </c:numCache>
            </c:numRef>
          </c:val>
          <c:smooth val="0"/>
        </c:ser>
        <c:dLbls>
          <c:showLegendKey val="0"/>
          <c:showVal val="0"/>
          <c:showCatName val="0"/>
          <c:showSerName val="0"/>
          <c:showPercent val="0"/>
          <c:showBubbleSize val="0"/>
        </c:dLbls>
        <c:marker val="1"/>
        <c:smooth val="0"/>
        <c:axId val="90673152"/>
        <c:axId val="90674688"/>
      </c:lineChart>
      <c:catAx>
        <c:axId val="90673152"/>
        <c:scaling>
          <c:orientation val="minMax"/>
        </c:scaling>
        <c:delete val="0"/>
        <c:axPos val="b"/>
        <c:numFmt formatCode="General"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90674688"/>
        <c:crosses val="autoZero"/>
        <c:auto val="1"/>
        <c:lblAlgn val="ctr"/>
        <c:lblOffset val="100"/>
        <c:noMultiLvlLbl val="0"/>
      </c:catAx>
      <c:valAx>
        <c:axId val="90674688"/>
        <c:scaling>
          <c:orientation val="minMax"/>
        </c:scaling>
        <c:delete val="0"/>
        <c:axPos val="l"/>
        <c:majorGridlines/>
        <c:title>
          <c:tx>
            <c:rich>
              <a:bodyPr/>
              <a:lstStyle/>
              <a:p>
                <a:pPr>
                  <a:defRPr sz="1000" b="0" i="0" u="none" strike="noStrike" baseline="0">
                    <a:solidFill>
                      <a:srgbClr val="000000"/>
                    </a:solidFill>
                    <a:latin typeface="Calibri"/>
                    <a:ea typeface="Calibri"/>
                    <a:cs typeface="Calibri"/>
                  </a:defRPr>
                </a:pPr>
                <a:r>
                  <a:rPr lang="en-US"/>
                  <a:t>Percentage of Children in Texas Foster Care </a:t>
                </a:r>
              </a:p>
            </c:rich>
          </c:tx>
          <c:layout/>
          <c:overlay val="0"/>
        </c:title>
        <c:numFmt formatCode="0.0%"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90673152"/>
        <c:crosses val="autoZero"/>
        <c:crossBetween val="between"/>
      </c:valAx>
      <c:spPr>
        <a:ln>
          <a:solidFill>
            <a:srgbClr val="00B050"/>
          </a:solidFill>
        </a:ln>
      </c:spPr>
    </c:plotArea>
    <c:legend>
      <c:legendPos val="b"/>
      <c:layout>
        <c:manualLayout>
          <c:xMode val="edge"/>
          <c:yMode val="edge"/>
          <c:x val="0.14065796696326838"/>
          <c:y val="0.91309555585212854"/>
          <c:w val="0.70989291430838353"/>
          <c:h val="5.4630194530768485E-2"/>
        </c:manualLayout>
      </c:layout>
      <c:overlay val="0"/>
      <c:txPr>
        <a:bodyPr/>
        <a:lstStyle/>
        <a:p>
          <a:pPr>
            <a:defRPr sz="920" b="0" i="0" u="none" strike="noStrike" baseline="0">
              <a:solidFill>
                <a:srgbClr val="000000"/>
              </a:solidFill>
              <a:latin typeface="Calibri"/>
              <a:ea typeface="Calibri"/>
              <a:cs typeface="Calibri"/>
            </a:defRPr>
          </a:pPr>
          <a:endParaRPr lang="en-US"/>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0.81429</cdr:x>
      <cdr:y>0.32829</cdr:y>
    </cdr:from>
    <cdr:to>
      <cdr:x>0.87692</cdr:x>
      <cdr:y>0.39183</cdr:y>
    </cdr:to>
    <cdr:cxnSp macro="">
      <cdr:nvCxnSpPr>
        <cdr:cNvPr id="5" name="Straight Arrow Connector 4"/>
        <cdr:cNvCxnSpPr/>
      </cdr:nvCxnSpPr>
      <cdr:spPr>
        <a:xfrm xmlns:a="http://schemas.openxmlformats.org/drawingml/2006/main" flipH="1">
          <a:off x="7058025" y="2066925"/>
          <a:ext cx="542925" cy="400050"/>
        </a:xfrm>
        <a:prstGeom xmlns:a="http://schemas.openxmlformats.org/drawingml/2006/main" prst="straightConnector1">
          <a:avLst/>
        </a:prstGeom>
        <a:ln xmlns:a="http://schemas.openxmlformats.org/drawingml/2006/main" w="25400">
          <a:solidFill>
            <a:sysClr val="windowText" lastClr="000000"/>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0.86264</cdr:x>
      <cdr:y>0.2118</cdr:y>
    </cdr:from>
    <cdr:to>
      <cdr:x>0.96813</cdr:x>
      <cdr:y>0.35703</cdr:y>
    </cdr:to>
    <cdr:sp macro="" textlink="">
      <cdr:nvSpPr>
        <cdr:cNvPr id="9" name="TextBox 8"/>
        <cdr:cNvSpPr txBox="1"/>
      </cdr:nvSpPr>
      <cdr:spPr>
        <a:xfrm xmlns:a="http://schemas.openxmlformats.org/drawingml/2006/main">
          <a:off x="7477125" y="13335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a:p>
      </cdr:txBody>
    </cdr:sp>
  </cdr:relSizeAnchor>
  <cdr:relSizeAnchor xmlns:cdr="http://schemas.openxmlformats.org/drawingml/2006/chartDrawing">
    <cdr:from>
      <cdr:x>0.87296</cdr:x>
      <cdr:y>0.27603</cdr:y>
    </cdr:from>
    <cdr:to>
      <cdr:x>0.99055</cdr:x>
      <cdr:y>0.38098</cdr:y>
    </cdr:to>
    <cdr:sp macro="" textlink="">
      <cdr:nvSpPr>
        <cdr:cNvPr id="11" name="TextBox 10"/>
        <cdr:cNvSpPr txBox="1"/>
      </cdr:nvSpPr>
      <cdr:spPr>
        <a:xfrm xmlns:a="http://schemas.openxmlformats.org/drawingml/2006/main">
          <a:off x="7732008" y="1436600"/>
          <a:ext cx="1041521" cy="54618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300" dirty="0"/>
            <a:t>34% decrease </a:t>
          </a:r>
        </a:p>
        <a:p xmlns:a="http://schemas.openxmlformats.org/drawingml/2006/main">
          <a:pPr algn="ctr"/>
          <a:r>
            <a:rPr lang="en-US" sz="1300" dirty="0"/>
            <a:t>since 2004 </a:t>
          </a:r>
        </a:p>
      </cdr:txBody>
    </cdr:sp>
  </cdr:relSizeAnchor>
  <cdr:relSizeAnchor xmlns:cdr="http://schemas.openxmlformats.org/drawingml/2006/chartDrawing">
    <cdr:from>
      <cdr:x>0.81538</cdr:x>
      <cdr:y>0.70425</cdr:y>
    </cdr:from>
    <cdr:to>
      <cdr:x>0.8652</cdr:x>
      <cdr:y>0.76703</cdr:y>
    </cdr:to>
    <cdr:cxnSp macro="">
      <cdr:nvCxnSpPr>
        <cdr:cNvPr id="14" name="Straight Arrow Connector 13"/>
        <cdr:cNvCxnSpPr/>
      </cdr:nvCxnSpPr>
      <cdr:spPr>
        <a:xfrm xmlns:a="http://schemas.openxmlformats.org/drawingml/2006/main" flipH="1">
          <a:off x="7067550" y="4441825"/>
          <a:ext cx="431801" cy="396875"/>
        </a:xfrm>
        <a:prstGeom xmlns:a="http://schemas.openxmlformats.org/drawingml/2006/main" prst="straightConnector1">
          <a:avLst/>
        </a:prstGeom>
        <a:ln xmlns:a="http://schemas.openxmlformats.org/drawingml/2006/main" w="25400">
          <a:solidFill>
            <a:sysClr val="windowText" lastClr="000000"/>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0.86813</cdr:x>
      <cdr:y>0.62684</cdr:y>
    </cdr:from>
    <cdr:to>
      <cdr:x>0.97363</cdr:x>
      <cdr:y>0.77182</cdr:y>
    </cdr:to>
    <cdr:sp macro="" textlink="">
      <cdr:nvSpPr>
        <cdr:cNvPr id="15" name="TextBox 14"/>
        <cdr:cNvSpPr txBox="1"/>
      </cdr:nvSpPr>
      <cdr:spPr>
        <a:xfrm xmlns:a="http://schemas.openxmlformats.org/drawingml/2006/main">
          <a:off x="7524750" y="395287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a:p>
      </cdr:txBody>
    </cdr:sp>
  </cdr:relSizeAnchor>
  <cdr:relSizeAnchor xmlns:cdr="http://schemas.openxmlformats.org/drawingml/2006/chartDrawing">
    <cdr:from>
      <cdr:x>0.8638</cdr:x>
      <cdr:y>0.64928</cdr:y>
    </cdr:from>
    <cdr:to>
      <cdr:x>0.9833</cdr:x>
      <cdr:y>0.7542</cdr:y>
    </cdr:to>
    <cdr:sp macro="" textlink="">
      <cdr:nvSpPr>
        <cdr:cNvPr id="16" name="TextBox 15"/>
        <cdr:cNvSpPr txBox="1"/>
      </cdr:nvSpPr>
      <cdr:spPr>
        <a:xfrm xmlns:a="http://schemas.openxmlformats.org/drawingml/2006/main">
          <a:off x="7490460" y="4094514"/>
          <a:ext cx="1036320" cy="66036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300" dirty="0"/>
            <a:t>66% decrease </a:t>
          </a:r>
        </a:p>
        <a:p xmlns:a="http://schemas.openxmlformats.org/drawingml/2006/main">
          <a:pPr algn="ctr"/>
          <a:r>
            <a:rPr lang="en-US" sz="1300" dirty="0"/>
            <a:t>since</a:t>
          </a:r>
          <a:r>
            <a:rPr lang="en-US" sz="1300" baseline="0" dirty="0"/>
            <a:t> 2004</a:t>
          </a:r>
          <a:endParaRPr lang="en-US" sz="1300" dirty="0"/>
        </a:p>
      </cdr:txBody>
    </cdr:sp>
  </cdr:relSizeAnchor>
  <cdr:relSizeAnchor xmlns:cdr="http://schemas.openxmlformats.org/drawingml/2006/chartDrawing">
    <cdr:from>
      <cdr:x>0.81758</cdr:x>
      <cdr:y>0.85024</cdr:y>
    </cdr:from>
    <cdr:to>
      <cdr:x>0.86813</cdr:x>
      <cdr:y>0.89735</cdr:y>
    </cdr:to>
    <cdr:cxnSp macro="">
      <cdr:nvCxnSpPr>
        <cdr:cNvPr id="18" name="Straight Arrow Connector 17"/>
        <cdr:cNvCxnSpPr/>
      </cdr:nvCxnSpPr>
      <cdr:spPr>
        <a:xfrm xmlns:a="http://schemas.openxmlformats.org/drawingml/2006/main" flipH="1" flipV="1">
          <a:off x="7086600" y="5362575"/>
          <a:ext cx="438150" cy="291867"/>
        </a:xfrm>
        <a:prstGeom xmlns:a="http://schemas.openxmlformats.org/drawingml/2006/main" prst="straightConnector1">
          <a:avLst/>
        </a:prstGeom>
        <a:ln xmlns:a="http://schemas.openxmlformats.org/drawingml/2006/main" w="25400">
          <a:solidFill>
            <a:sysClr val="windowText" lastClr="000000"/>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0.86986</cdr:x>
      <cdr:y>0.85865</cdr:y>
    </cdr:from>
    <cdr:to>
      <cdr:x>0.9877</cdr:x>
      <cdr:y>0.96418</cdr:y>
    </cdr:to>
    <cdr:sp macro="" textlink="">
      <cdr:nvSpPr>
        <cdr:cNvPr id="25" name="TextBox 24"/>
        <cdr:cNvSpPr txBox="1"/>
      </cdr:nvSpPr>
      <cdr:spPr>
        <a:xfrm xmlns:a="http://schemas.openxmlformats.org/drawingml/2006/main">
          <a:off x="7704550" y="4468848"/>
          <a:ext cx="1043736" cy="54923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300" dirty="0"/>
            <a:t>69% decrease</a:t>
          </a:r>
        </a:p>
        <a:p xmlns:a="http://schemas.openxmlformats.org/drawingml/2006/main">
          <a:pPr algn="ctr"/>
          <a:r>
            <a:rPr lang="en-US" sz="1300" dirty="0"/>
            <a:t> since 2004</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hdr" sz="quarter"/>
          </p:nvPr>
        </p:nvSpPr>
        <p:spPr bwMode="auto">
          <a:xfrm>
            <a:off x="0" y="0"/>
            <a:ext cx="3038475" cy="46513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US"/>
          </a:p>
        </p:txBody>
      </p:sp>
      <p:sp>
        <p:nvSpPr>
          <p:cNvPr id="84995" name="Rectangle 3"/>
          <p:cNvSpPr>
            <a:spLocks noGrp="1" noChangeArrowheads="1"/>
          </p:cNvSpPr>
          <p:nvPr>
            <p:ph type="dt" sz="quarter" idx="1"/>
          </p:nvPr>
        </p:nvSpPr>
        <p:spPr bwMode="auto">
          <a:xfrm>
            <a:off x="3970338" y="0"/>
            <a:ext cx="3038475" cy="46513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US"/>
          </a:p>
        </p:txBody>
      </p:sp>
      <p:sp>
        <p:nvSpPr>
          <p:cNvPr id="84996" name="Rectangle 4"/>
          <p:cNvSpPr>
            <a:spLocks noGrp="1" noChangeArrowheads="1"/>
          </p:cNvSpPr>
          <p:nvPr>
            <p:ph type="ftr" sz="quarter" idx="2"/>
          </p:nvPr>
        </p:nvSpPr>
        <p:spPr bwMode="auto">
          <a:xfrm>
            <a:off x="0" y="8829675"/>
            <a:ext cx="3038475" cy="46513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a:p>
        </p:txBody>
      </p:sp>
      <p:sp>
        <p:nvSpPr>
          <p:cNvPr id="84997" name="Rectangle 5"/>
          <p:cNvSpPr>
            <a:spLocks noGrp="1" noChangeArrowheads="1"/>
          </p:cNvSpPr>
          <p:nvPr>
            <p:ph type="sldNum" sz="quarter" idx="3"/>
          </p:nvPr>
        </p:nvSpPr>
        <p:spPr bwMode="auto">
          <a:xfrm>
            <a:off x="3970338" y="8829675"/>
            <a:ext cx="3038475" cy="46513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311A7A32-97EA-4F84-90BB-70D0C8E3A76E}" type="slidenum">
              <a:rPr lang="en-US"/>
              <a:pPr>
                <a:defRPr/>
              </a:pPr>
              <a:t>‹#›</a:t>
            </a:fld>
            <a:endParaRPr lang="en-US"/>
          </a:p>
        </p:txBody>
      </p:sp>
    </p:spTree>
    <p:extLst>
      <p:ext uri="{BB962C8B-B14F-4D97-AF65-F5344CB8AC3E}">
        <p14:creationId xmlns:p14="http://schemas.microsoft.com/office/powerpoint/2010/main" val="35942086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475" cy="4651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defTabSz="931863">
              <a:defRPr sz="1200">
                <a:latin typeface="Arial" pitchFamily="34" charset="0"/>
              </a:defRPr>
            </a:lvl1pPr>
          </a:lstStyle>
          <a:p>
            <a:pPr>
              <a:defRPr/>
            </a:pPr>
            <a:endParaRPr lang="en-US"/>
          </a:p>
        </p:txBody>
      </p:sp>
      <p:sp>
        <p:nvSpPr>
          <p:cNvPr id="4099" name="Rectangle 3"/>
          <p:cNvSpPr>
            <a:spLocks noGrp="1" noChangeArrowheads="1"/>
          </p:cNvSpPr>
          <p:nvPr>
            <p:ph type="dt" idx="1"/>
          </p:nvPr>
        </p:nvSpPr>
        <p:spPr bwMode="auto">
          <a:xfrm>
            <a:off x="3970338" y="0"/>
            <a:ext cx="3038475" cy="4651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algn="r" defTabSz="931863">
              <a:defRPr sz="1200">
                <a:latin typeface="Arial" pitchFamily="34" charset="0"/>
              </a:defRPr>
            </a:lvl1pPr>
          </a:lstStyle>
          <a:p>
            <a:pPr>
              <a:defRPr/>
            </a:pPr>
            <a:endParaRPr lang="en-US"/>
          </a:p>
        </p:txBody>
      </p:sp>
      <p:sp>
        <p:nvSpPr>
          <p:cNvPr id="2458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701675" y="4416425"/>
            <a:ext cx="5607050" cy="4183063"/>
          </a:xfrm>
          <a:prstGeom prst="rect">
            <a:avLst/>
          </a:prstGeom>
          <a:noFill/>
          <a:ln>
            <a:noFill/>
          </a:ln>
          <a:effectLs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829675"/>
            <a:ext cx="3038475" cy="4651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defTabSz="931863">
              <a:defRPr sz="1200">
                <a:latin typeface="Arial" pitchFamily="34" charset="0"/>
              </a:defRPr>
            </a:lvl1pPr>
          </a:lstStyle>
          <a:p>
            <a:pPr>
              <a:defRPr/>
            </a:pPr>
            <a:endParaRPr lang="en-US"/>
          </a:p>
        </p:txBody>
      </p:sp>
      <p:sp>
        <p:nvSpPr>
          <p:cNvPr id="4103" name="Rectangle 7"/>
          <p:cNvSpPr>
            <a:spLocks noGrp="1" noChangeArrowheads="1"/>
          </p:cNvSpPr>
          <p:nvPr>
            <p:ph type="sldNum" sz="quarter" idx="5"/>
          </p:nvPr>
        </p:nvSpPr>
        <p:spPr bwMode="auto">
          <a:xfrm>
            <a:off x="3970338" y="8829675"/>
            <a:ext cx="3038475" cy="4651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algn="r" defTabSz="931863">
              <a:defRPr sz="1200">
                <a:latin typeface="Arial" pitchFamily="34" charset="0"/>
              </a:defRPr>
            </a:lvl1pPr>
          </a:lstStyle>
          <a:p>
            <a:pPr>
              <a:defRPr/>
            </a:pPr>
            <a:fld id="{70FFC91D-9048-4629-A48F-C3B4A88EAAB4}" type="slidenum">
              <a:rPr lang="en-US"/>
              <a:pPr>
                <a:defRPr/>
              </a:pPr>
              <a:t>‹#›</a:t>
            </a:fld>
            <a:endParaRPr lang="en-US"/>
          </a:p>
        </p:txBody>
      </p:sp>
    </p:spTree>
    <p:extLst>
      <p:ext uri="{BB962C8B-B14F-4D97-AF65-F5344CB8AC3E}">
        <p14:creationId xmlns:p14="http://schemas.microsoft.com/office/powerpoint/2010/main" val="4658775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0FFC91D-9048-4629-A48F-C3B4A88EAAB4}" type="slidenum">
              <a:rPr lang="en-US" smtClean="0"/>
              <a:pPr>
                <a:defRPr/>
              </a:pPr>
              <a:t>5</a:t>
            </a:fld>
            <a:endParaRPr lang="en-US"/>
          </a:p>
        </p:txBody>
      </p:sp>
    </p:spTree>
    <p:extLst>
      <p:ext uri="{BB962C8B-B14F-4D97-AF65-F5344CB8AC3E}">
        <p14:creationId xmlns:p14="http://schemas.microsoft.com/office/powerpoint/2010/main" val="1796429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0FFC91D-9048-4629-A48F-C3B4A88EAAB4}" type="slidenum">
              <a:rPr lang="en-US" smtClean="0"/>
              <a:pPr>
                <a:defRPr/>
              </a:pPr>
              <a:t>6</a:t>
            </a:fld>
            <a:endParaRPr lang="en-US"/>
          </a:p>
        </p:txBody>
      </p:sp>
    </p:spTree>
    <p:extLst>
      <p:ext uri="{BB962C8B-B14F-4D97-AF65-F5344CB8AC3E}">
        <p14:creationId xmlns:p14="http://schemas.microsoft.com/office/powerpoint/2010/main" val="41991286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0FFC91D-9048-4629-A48F-C3B4A88EAAB4}" type="slidenum">
              <a:rPr lang="en-US" smtClean="0"/>
              <a:pPr>
                <a:defRPr/>
              </a:pPr>
              <a:t>7</a:t>
            </a:fld>
            <a:endParaRPr lang="en-US"/>
          </a:p>
        </p:txBody>
      </p:sp>
    </p:spTree>
    <p:extLst>
      <p:ext uri="{BB962C8B-B14F-4D97-AF65-F5344CB8AC3E}">
        <p14:creationId xmlns:p14="http://schemas.microsoft.com/office/powerpoint/2010/main" val="748377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0FFC91D-9048-4629-A48F-C3B4A88EAAB4}" type="slidenum">
              <a:rPr lang="en-US" smtClean="0"/>
              <a:pPr>
                <a:defRPr/>
              </a:pPr>
              <a:t>8</a:t>
            </a:fld>
            <a:endParaRPr lang="en-US"/>
          </a:p>
        </p:txBody>
      </p:sp>
    </p:spTree>
    <p:extLst>
      <p:ext uri="{BB962C8B-B14F-4D97-AF65-F5344CB8AC3E}">
        <p14:creationId xmlns:p14="http://schemas.microsoft.com/office/powerpoint/2010/main" val="356470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0FFC91D-9048-4629-A48F-C3B4A88EAAB4}" type="slidenum">
              <a:rPr lang="en-US" smtClean="0"/>
              <a:pPr>
                <a:defRPr/>
              </a:pPr>
              <a:t>13</a:t>
            </a:fld>
            <a:endParaRPr lang="en-US"/>
          </a:p>
        </p:txBody>
      </p:sp>
    </p:spTree>
    <p:extLst>
      <p:ext uri="{BB962C8B-B14F-4D97-AF65-F5344CB8AC3E}">
        <p14:creationId xmlns:p14="http://schemas.microsoft.com/office/powerpoint/2010/main" val="2797509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0FFC91D-9048-4629-A48F-C3B4A88EAAB4}" type="slidenum">
              <a:rPr lang="en-US" smtClean="0"/>
              <a:pPr>
                <a:defRPr/>
              </a:pPr>
              <a:t>14</a:t>
            </a:fld>
            <a:endParaRPr lang="en-US"/>
          </a:p>
        </p:txBody>
      </p:sp>
    </p:spTree>
    <p:extLst>
      <p:ext uri="{BB962C8B-B14F-4D97-AF65-F5344CB8AC3E}">
        <p14:creationId xmlns:p14="http://schemas.microsoft.com/office/powerpoint/2010/main" val="27752663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0FFC91D-9048-4629-A48F-C3B4A88EAAB4}" type="slidenum">
              <a:rPr lang="en-US" smtClean="0"/>
              <a:pPr>
                <a:defRPr/>
              </a:pPr>
              <a:t>16</a:t>
            </a:fld>
            <a:endParaRPr lang="en-US"/>
          </a:p>
        </p:txBody>
      </p:sp>
    </p:spTree>
    <p:extLst>
      <p:ext uri="{BB962C8B-B14F-4D97-AF65-F5344CB8AC3E}">
        <p14:creationId xmlns:p14="http://schemas.microsoft.com/office/powerpoint/2010/main" val="2946530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0FFC91D-9048-4629-A48F-C3B4A88EAAB4}" type="slidenum">
              <a:rPr lang="en-US" smtClean="0"/>
              <a:pPr>
                <a:defRPr/>
              </a:pPr>
              <a:t>17</a:t>
            </a:fld>
            <a:endParaRPr lang="en-US"/>
          </a:p>
        </p:txBody>
      </p:sp>
    </p:spTree>
    <p:extLst>
      <p:ext uri="{BB962C8B-B14F-4D97-AF65-F5344CB8AC3E}">
        <p14:creationId xmlns:p14="http://schemas.microsoft.com/office/powerpoint/2010/main" val="18988097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p:cNvGrpSpPr>
            <a:grpSpLocks/>
          </p:cNvGrpSpPr>
          <p:nvPr userDrawn="1"/>
        </p:nvGrpSpPr>
        <p:grpSpPr bwMode="auto">
          <a:xfrm>
            <a:off x="738188" y="5257800"/>
            <a:ext cx="7853362" cy="66675"/>
            <a:chOff x="429" y="945"/>
            <a:chExt cx="4947" cy="42"/>
          </a:xfrm>
        </p:grpSpPr>
        <p:sp>
          <p:nvSpPr>
            <p:cNvPr id="5" name="Line 18"/>
            <p:cNvSpPr>
              <a:spLocks noChangeShapeType="1"/>
            </p:cNvSpPr>
            <p:nvPr userDrawn="1"/>
          </p:nvSpPr>
          <p:spPr bwMode="auto">
            <a:xfrm>
              <a:off x="432" y="945"/>
              <a:ext cx="4944" cy="0"/>
            </a:xfrm>
            <a:prstGeom prst="line">
              <a:avLst/>
            </a:prstGeom>
            <a:noFill/>
            <a:ln w="38100">
              <a:solidFill>
                <a:srgbClr val="000080"/>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6" name="Line 19"/>
            <p:cNvSpPr>
              <a:spLocks noChangeShapeType="1"/>
            </p:cNvSpPr>
            <p:nvPr userDrawn="1"/>
          </p:nvSpPr>
          <p:spPr bwMode="auto">
            <a:xfrm>
              <a:off x="429" y="987"/>
              <a:ext cx="4944" cy="0"/>
            </a:xfrm>
            <a:prstGeom prst="line">
              <a:avLst/>
            </a:prstGeom>
            <a:noFill/>
            <a:ln w="38100">
              <a:solidFill>
                <a:srgbClr val="F00000"/>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pic>
        <p:nvPicPr>
          <p:cNvPr id="7" name="Picture 20" descr="Texas Department of Family Protective Services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2638" y="690563"/>
            <a:ext cx="3689350" cy="1173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5538" name="Rectangle 2"/>
          <p:cNvSpPr>
            <a:spLocks noGrp="1" noChangeArrowheads="1"/>
          </p:cNvSpPr>
          <p:nvPr>
            <p:ph type="ctrTitle"/>
          </p:nvPr>
        </p:nvSpPr>
        <p:spPr>
          <a:xfrm>
            <a:off x="685800" y="2130425"/>
            <a:ext cx="7772400" cy="1470025"/>
          </a:xfrm>
        </p:spPr>
        <p:txBody>
          <a:bodyPr/>
          <a:lstStyle>
            <a:lvl1pPr>
              <a:defRPr sz="1600"/>
            </a:lvl1pPr>
          </a:lstStyle>
          <a:p>
            <a:pPr lvl="0"/>
            <a:r>
              <a:rPr lang="en-US" noProof="0" smtClean="0"/>
              <a:t>Click to edit Master title style</a:t>
            </a:r>
          </a:p>
        </p:txBody>
      </p:sp>
      <p:sp>
        <p:nvSpPr>
          <p:cNvPr id="65539" name="Rectangle 3"/>
          <p:cNvSpPr>
            <a:spLocks noGrp="1" noChangeArrowheads="1"/>
          </p:cNvSpPr>
          <p:nvPr>
            <p:ph type="subTitle" idx="1"/>
          </p:nvPr>
        </p:nvSpPr>
        <p:spPr>
          <a:xfrm>
            <a:off x="1371600" y="3886200"/>
            <a:ext cx="6400800" cy="1752600"/>
          </a:xfrm>
        </p:spPr>
        <p:txBody>
          <a:bodyPr/>
          <a:lstStyle>
            <a:lvl1pPr marL="0" indent="0" algn="ctr">
              <a:buFontTx/>
              <a:buNone/>
              <a:defRPr sz="1800"/>
            </a:lvl1pPr>
          </a:lstStyle>
          <a:p>
            <a:pPr lvl="0"/>
            <a:r>
              <a:rPr lang="en-US" noProof="0" smtClean="0"/>
              <a:t>Click to edit Master subtitle style</a:t>
            </a:r>
          </a:p>
        </p:txBody>
      </p:sp>
      <p:sp>
        <p:nvSpPr>
          <p:cNvPr id="8" name="Rectangle 4"/>
          <p:cNvSpPr>
            <a:spLocks noGrp="1" noChangeArrowheads="1"/>
          </p:cNvSpPr>
          <p:nvPr>
            <p:ph type="dt" sz="half" idx="10"/>
          </p:nvPr>
        </p:nvSpPr>
        <p:spPr/>
        <p:txBody>
          <a:bodyPr/>
          <a:lstStyle>
            <a:lvl1pPr>
              <a:defRPr/>
            </a:lvl1pPr>
          </a:lstStyle>
          <a:p>
            <a:pPr>
              <a:defRPr/>
            </a:pPr>
            <a:endParaRPr lang="en-US"/>
          </a:p>
        </p:txBody>
      </p:sp>
      <p:sp>
        <p:nvSpPr>
          <p:cNvPr id="9" name="Rectangle 5"/>
          <p:cNvSpPr>
            <a:spLocks noGrp="1" noChangeArrowheads="1"/>
          </p:cNvSpPr>
          <p:nvPr>
            <p:ph type="ftr" sz="quarter" idx="11"/>
          </p:nvPr>
        </p:nvSpPr>
        <p:spPr/>
        <p:txBody>
          <a:bodyPr/>
          <a:lstStyle>
            <a:lvl1pPr>
              <a:defRPr/>
            </a:lvl1pPr>
          </a:lstStyle>
          <a:p>
            <a:pPr>
              <a:defRPr/>
            </a:pPr>
            <a:endParaRPr lang="en-US"/>
          </a:p>
        </p:txBody>
      </p:sp>
      <p:sp>
        <p:nvSpPr>
          <p:cNvPr id="10" name="Rectangle 6"/>
          <p:cNvSpPr>
            <a:spLocks noGrp="1" noChangeArrowheads="1"/>
          </p:cNvSpPr>
          <p:nvPr>
            <p:ph type="sldNum" sz="quarter" idx="12"/>
          </p:nvPr>
        </p:nvSpPr>
        <p:spPr/>
        <p:txBody>
          <a:bodyPr/>
          <a:lstStyle>
            <a:lvl1pPr>
              <a:defRPr/>
            </a:lvl1pPr>
          </a:lstStyle>
          <a:p>
            <a:pPr>
              <a:defRPr/>
            </a:pPr>
            <a:fld id="{43504927-1727-4BE6-B4D4-37086BF14544}" type="slidenum">
              <a:rPr lang="en-US"/>
              <a:pPr>
                <a:defRPr/>
              </a:pPr>
              <a:t>‹#›</a:t>
            </a:fld>
            <a:endParaRPr lang="en-US"/>
          </a:p>
        </p:txBody>
      </p:sp>
    </p:spTree>
    <p:extLst>
      <p:ext uri="{BB962C8B-B14F-4D97-AF65-F5344CB8AC3E}">
        <p14:creationId xmlns:p14="http://schemas.microsoft.com/office/powerpoint/2010/main" val="603842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05FB964-16E7-42DF-AAF1-E112855260A4}" type="slidenum">
              <a:rPr lang="en-US"/>
              <a:pPr>
                <a:defRPr/>
              </a:pPr>
              <a:t>‹#›</a:t>
            </a:fld>
            <a:endParaRPr lang="en-US"/>
          </a:p>
        </p:txBody>
      </p:sp>
    </p:spTree>
    <p:extLst>
      <p:ext uri="{BB962C8B-B14F-4D97-AF65-F5344CB8AC3E}">
        <p14:creationId xmlns:p14="http://schemas.microsoft.com/office/powerpoint/2010/main" val="596715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79388"/>
            <a:ext cx="2057400" cy="59467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79388"/>
            <a:ext cx="6019800" cy="5946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9D11582-9F84-4F7A-9C68-50B2E64288F1}" type="slidenum">
              <a:rPr lang="en-US"/>
              <a:pPr>
                <a:defRPr/>
              </a:pPr>
              <a:t>‹#›</a:t>
            </a:fld>
            <a:endParaRPr lang="en-US"/>
          </a:p>
        </p:txBody>
      </p:sp>
    </p:spTree>
    <p:extLst>
      <p:ext uri="{BB962C8B-B14F-4D97-AF65-F5344CB8AC3E}">
        <p14:creationId xmlns:p14="http://schemas.microsoft.com/office/powerpoint/2010/main" val="1287092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B81546-FFD5-428D-8F15-E76A2BFC2BF2}" type="slidenum">
              <a:rPr lang="en-US"/>
              <a:pPr>
                <a:defRPr/>
              </a:pPr>
              <a:t>‹#›</a:t>
            </a:fld>
            <a:endParaRPr lang="en-US"/>
          </a:p>
        </p:txBody>
      </p:sp>
    </p:spTree>
    <p:extLst>
      <p:ext uri="{BB962C8B-B14F-4D97-AF65-F5344CB8AC3E}">
        <p14:creationId xmlns:p14="http://schemas.microsoft.com/office/powerpoint/2010/main" val="3243425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2210F49-879D-4BCD-8B61-382194310B7A}" type="slidenum">
              <a:rPr lang="en-US"/>
              <a:pPr>
                <a:defRPr/>
              </a:pPr>
              <a:t>‹#›</a:t>
            </a:fld>
            <a:endParaRPr lang="en-US"/>
          </a:p>
        </p:txBody>
      </p:sp>
    </p:spTree>
    <p:extLst>
      <p:ext uri="{BB962C8B-B14F-4D97-AF65-F5344CB8AC3E}">
        <p14:creationId xmlns:p14="http://schemas.microsoft.com/office/powerpoint/2010/main" val="551593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D858D8F-2399-4BA8-A379-F25FBC7DF084}" type="slidenum">
              <a:rPr lang="en-US"/>
              <a:pPr>
                <a:defRPr/>
              </a:pPr>
              <a:t>‹#›</a:t>
            </a:fld>
            <a:endParaRPr lang="en-US"/>
          </a:p>
        </p:txBody>
      </p:sp>
    </p:spTree>
    <p:extLst>
      <p:ext uri="{BB962C8B-B14F-4D97-AF65-F5344CB8AC3E}">
        <p14:creationId xmlns:p14="http://schemas.microsoft.com/office/powerpoint/2010/main" val="3206433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F139063-6019-4040-91D6-7307D89F2ED3}" type="slidenum">
              <a:rPr lang="en-US"/>
              <a:pPr>
                <a:defRPr/>
              </a:pPr>
              <a:t>‹#›</a:t>
            </a:fld>
            <a:endParaRPr lang="en-US"/>
          </a:p>
        </p:txBody>
      </p:sp>
    </p:spTree>
    <p:extLst>
      <p:ext uri="{BB962C8B-B14F-4D97-AF65-F5344CB8AC3E}">
        <p14:creationId xmlns:p14="http://schemas.microsoft.com/office/powerpoint/2010/main" val="2237895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5E77A1B-167C-46A1-AB95-59F3AC3F49EB}" type="slidenum">
              <a:rPr lang="en-US"/>
              <a:pPr>
                <a:defRPr/>
              </a:pPr>
              <a:t>‹#›</a:t>
            </a:fld>
            <a:endParaRPr lang="en-US"/>
          </a:p>
        </p:txBody>
      </p:sp>
    </p:spTree>
    <p:extLst>
      <p:ext uri="{BB962C8B-B14F-4D97-AF65-F5344CB8AC3E}">
        <p14:creationId xmlns:p14="http://schemas.microsoft.com/office/powerpoint/2010/main" val="2257632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1FD2375-E8F3-44E2-80F2-5A504B88F70C}" type="slidenum">
              <a:rPr lang="en-US"/>
              <a:pPr>
                <a:defRPr/>
              </a:pPr>
              <a:t>‹#›</a:t>
            </a:fld>
            <a:endParaRPr lang="en-US"/>
          </a:p>
        </p:txBody>
      </p:sp>
    </p:spTree>
    <p:extLst>
      <p:ext uri="{BB962C8B-B14F-4D97-AF65-F5344CB8AC3E}">
        <p14:creationId xmlns:p14="http://schemas.microsoft.com/office/powerpoint/2010/main" val="2828116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8E044EF-B618-4976-92D0-0971EDDF19EB}" type="slidenum">
              <a:rPr lang="en-US"/>
              <a:pPr>
                <a:defRPr/>
              </a:pPr>
              <a:t>‹#›</a:t>
            </a:fld>
            <a:endParaRPr lang="en-US"/>
          </a:p>
        </p:txBody>
      </p:sp>
    </p:spTree>
    <p:extLst>
      <p:ext uri="{BB962C8B-B14F-4D97-AF65-F5344CB8AC3E}">
        <p14:creationId xmlns:p14="http://schemas.microsoft.com/office/powerpoint/2010/main" val="1712159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80B151B-5782-45EE-8C85-D876C8C1214B}" type="slidenum">
              <a:rPr lang="en-US"/>
              <a:pPr>
                <a:defRPr/>
              </a:pPr>
              <a:t>‹#›</a:t>
            </a:fld>
            <a:endParaRPr lang="en-US"/>
          </a:p>
        </p:txBody>
      </p:sp>
    </p:spTree>
    <p:extLst>
      <p:ext uri="{BB962C8B-B14F-4D97-AF65-F5344CB8AC3E}">
        <p14:creationId xmlns:p14="http://schemas.microsoft.com/office/powerpoint/2010/main" val="1950580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09800" y="179388"/>
            <a:ext cx="63658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3492"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endParaRPr lang="en-US"/>
          </a:p>
        </p:txBody>
      </p:sp>
      <p:sp>
        <p:nvSpPr>
          <p:cNvPr id="63493"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a:defRPr/>
            </a:pPr>
            <a:endParaRPr lang="en-US"/>
          </a:p>
        </p:txBody>
      </p:sp>
      <p:sp>
        <p:nvSpPr>
          <p:cNvPr id="63494"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4682BAF3-A836-4010-A9AC-E607858F6275}" type="slidenum">
              <a:rPr lang="en-US"/>
              <a:pPr>
                <a:defRPr/>
              </a:pPr>
              <a:t>‹#›</a:t>
            </a:fld>
            <a:endParaRPr lang="en-US"/>
          </a:p>
        </p:txBody>
      </p:sp>
      <p:pic>
        <p:nvPicPr>
          <p:cNvPr id="1031" name="Picture 14" descr="Texas Department of Family Protective Services Logo"/>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81025" y="406400"/>
            <a:ext cx="1704975"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2" name="Group 3"/>
          <p:cNvGrpSpPr>
            <a:grpSpLocks/>
          </p:cNvGrpSpPr>
          <p:nvPr userDrawn="1"/>
        </p:nvGrpSpPr>
        <p:grpSpPr bwMode="auto">
          <a:xfrm>
            <a:off x="606425" y="977900"/>
            <a:ext cx="7853363" cy="66675"/>
            <a:chOff x="429" y="945"/>
            <a:chExt cx="4947" cy="42"/>
          </a:xfrm>
        </p:grpSpPr>
        <p:sp>
          <p:nvSpPr>
            <p:cNvPr id="1034" name="Line 4"/>
            <p:cNvSpPr>
              <a:spLocks noChangeShapeType="1"/>
            </p:cNvSpPr>
            <p:nvPr/>
          </p:nvSpPr>
          <p:spPr bwMode="auto">
            <a:xfrm>
              <a:off x="432" y="945"/>
              <a:ext cx="4944" cy="0"/>
            </a:xfrm>
            <a:prstGeom prst="line">
              <a:avLst/>
            </a:prstGeom>
            <a:noFill/>
            <a:ln w="38100">
              <a:solidFill>
                <a:srgbClr val="000080"/>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035" name="Line 5"/>
            <p:cNvSpPr>
              <a:spLocks noChangeShapeType="1"/>
            </p:cNvSpPr>
            <p:nvPr/>
          </p:nvSpPr>
          <p:spPr bwMode="auto">
            <a:xfrm>
              <a:off x="429" y="987"/>
              <a:ext cx="4944" cy="0"/>
            </a:xfrm>
            <a:prstGeom prst="line">
              <a:avLst/>
            </a:prstGeom>
            <a:noFill/>
            <a:ln w="38100">
              <a:solidFill>
                <a:srgbClr val="F00000"/>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1033" name="Line 4"/>
          <p:cNvSpPr>
            <a:spLocks noChangeShapeType="1"/>
          </p:cNvSpPr>
          <p:nvPr userDrawn="1"/>
        </p:nvSpPr>
        <p:spPr bwMode="auto">
          <a:xfrm>
            <a:off x="533400" y="6248400"/>
            <a:ext cx="8389938" cy="0"/>
          </a:xfrm>
          <a:prstGeom prst="line">
            <a:avLst/>
          </a:prstGeom>
          <a:noFill/>
          <a:ln w="57150" cmpd="thinThick">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Tree>
  </p:cSld>
  <p:clrMap bg1="lt1" tx1="dk1" bg2="lt2" tx2="dk2" accent1="accent1" accent2="accent2" accent3="accent3" accent4="accent4" accent5="accent5" accent6="accent6" hlink="hlink" folHlink="folHlink"/>
  <p:sldLayoutIdLst>
    <p:sldLayoutId id="2147483830"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Lst>
  <p:hf hdr="0" ftr="0" dt="0"/>
  <p:txStyles>
    <p:titleStyle>
      <a:lvl1pPr algn="r" rtl="0" eaLnBrk="0" fontAlgn="base" hangingPunct="0">
        <a:spcBef>
          <a:spcPct val="0"/>
        </a:spcBef>
        <a:spcAft>
          <a:spcPct val="0"/>
        </a:spcAft>
        <a:defRPr sz="2800">
          <a:solidFill>
            <a:schemeClr val="accent2"/>
          </a:solidFill>
          <a:latin typeface="+mj-lt"/>
          <a:ea typeface="+mj-ea"/>
          <a:cs typeface="+mj-cs"/>
        </a:defRPr>
      </a:lvl1pPr>
      <a:lvl2pPr algn="r" rtl="0" eaLnBrk="0" fontAlgn="base" hangingPunct="0">
        <a:spcBef>
          <a:spcPct val="0"/>
        </a:spcBef>
        <a:spcAft>
          <a:spcPct val="0"/>
        </a:spcAft>
        <a:defRPr sz="2800">
          <a:solidFill>
            <a:schemeClr val="accent2"/>
          </a:solidFill>
          <a:latin typeface="Arial" pitchFamily="34" charset="0"/>
        </a:defRPr>
      </a:lvl2pPr>
      <a:lvl3pPr algn="r" rtl="0" eaLnBrk="0" fontAlgn="base" hangingPunct="0">
        <a:spcBef>
          <a:spcPct val="0"/>
        </a:spcBef>
        <a:spcAft>
          <a:spcPct val="0"/>
        </a:spcAft>
        <a:defRPr sz="2800">
          <a:solidFill>
            <a:schemeClr val="accent2"/>
          </a:solidFill>
          <a:latin typeface="Arial" pitchFamily="34" charset="0"/>
        </a:defRPr>
      </a:lvl3pPr>
      <a:lvl4pPr algn="r" rtl="0" eaLnBrk="0" fontAlgn="base" hangingPunct="0">
        <a:spcBef>
          <a:spcPct val="0"/>
        </a:spcBef>
        <a:spcAft>
          <a:spcPct val="0"/>
        </a:spcAft>
        <a:defRPr sz="2800">
          <a:solidFill>
            <a:schemeClr val="accent2"/>
          </a:solidFill>
          <a:latin typeface="Arial" pitchFamily="34" charset="0"/>
        </a:defRPr>
      </a:lvl4pPr>
      <a:lvl5pPr algn="r" rtl="0" eaLnBrk="0" fontAlgn="base" hangingPunct="0">
        <a:spcBef>
          <a:spcPct val="0"/>
        </a:spcBef>
        <a:spcAft>
          <a:spcPct val="0"/>
        </a:spcAft>
        <a:defRPr sz="2800">
          <a:solidFill>
            <a:schemeClr val="accent2"/>
          </a:solidFill>
          <a:latin typeface="Arial" pitchFamily="34" charset="0"/>
        </a:defRPr>
      </a:lvl5pPr>
      <a:lvl6pPr marL="457200" algn="r" rtl="0" fontAlgn="base">
        <a:spcBef>
          <a:spcPct val="0"/>
        </a:spcBef>
        <a:spcAft>
          <a:spcPct val="0"/>
        </a:spcAft>
        <a:defRPr sz="2800">
          <a:solidFill>
            <a:schemeClr val="accent2"/>
          </a:solidFill>
          <a:latin typeface="Arial" pitchFamily="34" charset="0"/>
        </a:defRPr>
      </a:lvl6pPr>
      <a:lvl7pPr marL="914400" algn="r" rtl="0" fontAlgn="base">
        <a:spcBef>
          <a:spcPct val="0"/>
        </a:spcBef>
        <a:spcAft>
          <a:spcPct val="0"/>
        </a:spcAft>
        <a:defRPr sz="2800">
          <a:solidFill>
            <a:schemeClr val="accent2"/>
          </a:solidFill>
          <a:latin typeface="Arial" pitchFamily="34" charset="0"/>
        </a:defRPr>
      </a:lvl7pPr>
      <a:lvl8pPr marL="1371600" algn="r" rtl="0" fontAlgn="base">
        <a:spcBef>
          <a:spcPct val="0"/>
        </a:spcBef>
        <a:spcAft>
          <a:spcPct val="0"/>
        </a:spcAft>
        <a:defRPr sz="2800">
          <a:solidFill>
            <a:schemeClr val="accent2"/>
          </a:solidFill>
          <a:latin typeface="Arial" pitchFamily="34" charset="0"/>
        </a:defRPr>
      </a:lvl8pPr>
      <a:lvl9pPr marL="1828800" algn="r" rtl="0" fontAlgn="base">
        <a:spcBef>
          <a:spcPct val="0"/>
        </a:spcBef>
        <a:spcAft>
          <a:spcPct val="0"/>
        </a:spcAft>
        <a:defRPr sz="2800">
          <a:solidFill>
            <a:schemeClr val="accent2"/>
          </a:solidFill>
          <a:latin typeface="Arial" pitchFamily="34" charset="0"/>
        </a:defRPr>
      </a:lvl9pPr>
    </p:titleStyle>
    <p:bodyStyle>
      <a:lvl1pPr marL="342900" indent="-342900" algn="l" rtl="0" eaLnBrk="0" fontAlgn="base" hangingPunct="0">
        <a:spcBef>
          <a:spcPct val="20000"/>
        </a:spcBef>
        <a:spcAft>
          <a:spcPct val="0"/>
        </a:spcAft>
        <a:buChar char="•"/>
        <a:defRPr sz="23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1900">
          <a:solidFill>
            <a:schemeClr val="tx1"/>
          </a:solidFill>
          <a:latin typeface="+mn-lt"/>
        </a:defRPr>
      </a:lvl3pPr>
      <a:lvl4pPr marL="1600200" indent="-228600" algn="l" rtl="0" eaLnBrk="0" fontAlgn="base" hangingPunct="0">
        <a:spcBef>
          <a:spcPct val="20000"/>
        </a:spcBef>
        <a:spcAft>
          <a:spcPct val="0"/>
        </a:spcAft>
        <a:buChar char="–"/>
        <a:defRPr sz="17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B7B28C9-B587-4ECC-94ED-3BB777D09F99}" type="slidenum">
              <a:rPr lang="en-US" smtClean="0"/>
              <a:pPr eaLnBrk="1" hangingPunct="1"/>
              <a:t>1</a:t>
            </a:fld>
            <a:endParaRPr lang="en-US" smtClean="0"/>
          </a:p>
        </p:txBody>
      </p:sp>
      <p:sp>
        <p:nvSpPr>
          <p:cNvPr id="3075" name="Rectangle 5"/>
          <p:cNvSpPr>
            <a:spLocks noGrp="1" noChangeArrowheads="1"/>
          </p:cNvSpPr>
          <p:nvPr>
            <p:ph type="subTitle" idx="1"/>
          </p:nvPr>
        </p:nvSpPr>
        <p:spPr>
          <a:xfrm>
            <a:off x="1511300" y="5410200"/>
            <a:ext cx="6400800" cy="1143000"/>
          </a:xfrm>
        </p:spPr>
        <p:txBody>
          <a:bodyPr/>
          <a:lstStyle/>
          <a:p>
            <a:pPr algn="r" eaLnBrk="1" hangingPunct="1">
              <a:lnSpc>
                <a:spcPct val="90000"/>
              </a:lnSpc>
            </a:pPr>
            <a:endParaRPr lang="en-US" sz="1600" dirty="0" smtClean="0">
              <a:cs typeface="Times New Roman" pitchFamily="18" charset="0"/>
            </a:endParaRPr>
          </a:p>
          <a:p>
            <a:pPr algn="r" eaLnBrk="1" hangingPunct="1">
              <a:lnSpc>
                <a:spcPct val="90000"/>
              </a:lnSpc>
            </a:pPr>
            <a:r>
              <a:rPr lang="en-US" sz="1600" dirty="0" smtClean="0">
                <a:cs typeface="Times New Roman" pitchFamily="18" charset="0"/>
              </a:rPr>
              <a:t>Kathy Teutsch, RN, LMSW-MSSW:</a:t>
            </a:r>
          </a:p>
          <a:p>
            <a:pPr algn="r" eaLnBrk="1" hangingPunct="1">
              <a:lnSpc>
                <a:spcPct val="90000"/>
              </a:lnSpc>
            </a:pPr>
            <a:r>
              <a:rPr lang="en-US" sz="1600" dirty="0" smtClean="0">
                <a:cs typeface="Times New Roman" pitchFamily="18" charset="0"/>
              </a:rPr>
              <a:t>CPS Division Administrator for  Medical Services</a:t>
            </a:r>
          </a:p>
        </p:txBody>
      </p:sp>
      <p:sp>
        <p:nvSpPr>
          <p:cNvPr id="3076" name="Rectangle 11"/>
          <p:cNvSpPr>
            <a:spLocks noChangeArrowheads="1"/>
          </p:cNvSpPr>
          <p:nvPr/>
        </p:nvSpPr>
        <p:spPr bwMode="auto">
          <a:xfrm>
            <a:off x="838200" y="2057400"/>
            <a:ext cx="7391400" cy="2400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3200" b="1" dirty="0" smtClean="0">
                <a:solidFill>
                  <a:srgbClr val="000099"/>
                </a:solidFill>
                <a:latin typeface="Times New Roman" pitchFamily="18" charset="0"/>
              </a:rPr>
              <a:t>Psychotropic </a:t>
            </a:r>
            <a:r>
              <a:rPr lang="en-US" sz="3200" b="1" dirty="0">
                <a:solidFill>
                  <a:srgbClr val="000099"/>
                </a:solidFill>
                <a:latin typeface="Times New Roman" pitchFamily="18" charset="0"/>
              </a:rPr>
              <a:t>Medication </a:t>
            </a:r>
            <a:r>
              <a:rPr lang="en-US" sz="3200" b="1" dirty="0" smtClean="0">
                <a:solidFill>
                  <a:srgbClr val="000099"/>
                </a:solidFill>
                <a:latin typeface="Times New Roman" pitchFamily="18" charset="0"/>
              </a:rPr>
              <a:t>Use by </a:t>
            </a:r>
            <a:r>
              <a:rPr lang="en-US" sz="3200" b="1" dirty="0">
                <a:solidFill>
                  <a:srgbClr val="000099"/>
                </a:solidFill>
                <a:latin typeface="Times New Roman" pitchFamily="18" charset="0"/>
              </a:rPr>
              <a:t>Children in Texas Foster </a:t>
            </a:r>
            <a:r>
              <a:rPr lang="en-US" sz="3200" b="1" dirty="0" smtClean="0">
                <a:solidFill>
                  <a:srgbClr val="000099"/>
                </a:solidFill>
                <a:latin typeface="Times New Roman" pitchFamily="18" charset="0"/>
              </a:rPr>
              <a:t>Care:</a:t>
            </a:r>
          </a:p>
          <a:p>
            <a:pPr algn="ctr"/>
            <a:r>
              <a:rPr lang="en-US" sz="3200" b="1" dirty="0" smtClean="0">
                <a:solidFill>
                  <a:srgbClr val="000099"/>
                </a:solidFill>
                <a:latin typeface="Times New Roman" pitchFamily="18" charset="0"/>
              </a:rPr>
              <a:t>HB 915 Update</a:t>
            </a:r>
            <a:r>
              <a:rPr lang="en-US" dirty="0">
                <a:solidFill>
                  <a:schemeClr val="tx2"/>
                </a:solidFill>
              </a:rPr>
              <a:t/>
            </a:r>
            <a:br>
              <a:rPr lang="en-US" dirty="0">
                <a:solidFill>
                  <a:schemeClr val="tx2"/>
                </a:solidFill>
              </a:rPr>
            </a:br>
            <a:endParaRPr lang="en-US" dirty="0">
              <a:solidFill>
                <a:srgbClr val="CC0000"/>
              </a:solidFill>
            </a:endParaRPr>
          </a:p>
          <a:p>
            <a:pPr algn="ctr"/>
            <a:r>
              <a:rPr lang="en-US" dirty="0" smtClean="0"/>
              <a:t>Stakeholder Meeting</a:t>
            </a:r>
            <a:endParaRPr lang="en-US" dirty="0"/>
          </a:p>
          <a:p>
            <a:pPr algn="ctr"/>
            <a:r>
              <a:rPr lang="en-US" dirty="0" smtClean="0"/>
              <a:t>March 7, 2014</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t>Non-Pharmacological Interventions</a:t>
            </a:r>
            <a:endParaRPr lang="en-US" sz="2400" b="1" dirty="0"/>
          </a:p>
        </p:txBody>
      </p:sp>
      <p:sp>
        <p:nvSpPr>
          <p:cNvPr id="3" name="Content Placeholder 2"/>
          <p:cNvSpPr>
            <a:spLocks noGrp="1"/>
          </p:cNvSpPr>
          <p:nvPr>
            <p:ph idx="1"/>
          </p:nvPr>
        </p:nvSpPr>
        <p:spPr>
          <a:xfrm>
            <a:off x="457200" y="1041400"/>
            <a:ext cx="8229600" cy="5084763"/>
          </a:xfrm>
        </p:spPr>
        <p:txBody>
          <a:bodyPr/>
          <a:lstStyle/>
          <a:p>
            <a:r>
              <a:rPr lang="en-US" sz="1800" dirty="0" smtClean="0"/>
              <a:t>STAR Health is working on building clinical capacity within STAR Health to provide trauma-informed, evidence-based psychosocial therapies.</a:t>
            </a:r>
          </a:p>
          <a:p>
            <a:endParaRPr lang="en-US" sz="1800" dirty="0" smtClean="0"/>
          </a:p>
          <a:p>
            <a:r>
              <a:rPr lang="en-US" sz="1800" dirty="0" smtClean="0"/>
              <a:t>Residential contractors are required to ensure that foster parents and direct caregivers complete the online Trauma Informed Care Training during pre-service training and annually thereafter.</a:t>
            </a:r>
          </a:p>
          <a:p>
            <a:endParaRPr lang="en-US" sz="1800" dirty="0" smtClean="0"/>
          </a:p>
          <a:p>
            <a:r>
              <a:rPr lang="en-US" sz="1800" dirty="0" smtClean="0"/>
              <a:t>Service plans/treatment plans developed by residential contractors and CPS staff address psychosocial therapy and behavior strategies (i.e., strategies to help children learn to cope with stress, manage their emotions and impulses and function successfully at home, in school and other social situations). </a:t>
            </a:r>
          </a:p>
          <a:p>
            <a:endParaRPr lang="en-US" sz="1800" dirty="0" smtClean="0"/>
          </a:p>
          <a:p>
            <a:r>
              <a:rPr lang="en-US" sz="1800" dirty="0" smtClean="0"/>
              <a:t>DFPS is collaborating with experts and exploring ways to enhance caregiver practices that address the impact of trauma and how caregivers can help children recover and attain social and emotional well being.</a:t>
            </a:r>
            <a:endParaRPr lang="en-US" dirty="0" smtClean="0"/>
          </a:p>
          <a:p>
            <a:pPr marL="0" indent="0">
              <a:buNone/>
            </a:pPr>
            <a:endParaRPr lang="en-US" dirty="0" smtClean="0"/>
          </a:p>
          <a:p>
            <a:endParaRPr lang="en-US" dirty="0"/>
          </a:p>
          <a:p>
            <a:pPr marL="0" indent="0">
              <a:buNone/>
            </a:pPr>
            <a:endParaRPr lang="en-US" dirty="0" smtClean="0"/>
          </a:p>
        </p:txBody>
      </p:sp>
      <p:sp>
        <p:nvSpPr>
          <p:cNvPr id="4" name="Slide Number Placeholder 3"/>
          <p:cNvSpPr>
            <a:spLocks noGrp="1"/>
          </p:cNvSpPr>
          <p:nvPr>
            <p:ph type="sldNum" sz="quarter" idx="12"/>
          </p:nvPr>
        </p:nvSpPr>
        <p:spPr/>
        <p:txBody>
          <a:bodyPr/>
          <a:lstStyle/>
          <a:p>
            <a:pPr>
              <a:defRPr/>
            </a:pPr>
            <a:fld id="{00B81546-FFD5-428D-8F15-E76A2BFC2BF2}" type="slidenum">
              <a:rPr lang="en-US" smtClean="0"/>
              <a:pPr>
                <a:defRPr/>
              </a:pPr>
              <a:t>10</a:t>
            </a:fld>
            <a:endParaRPr lang="en-US"/>
          </a:p>
        </p:txBody>
      </p:sp>
    </p:spTree>
    <p:extLst>
      <p:ext uri="{BB962C8B-B14F-4D97-AF65-F5344CB8AC3E}">
        <p14:creationId xmlns:p14="http://schemas.microsoft.com/office/powerpoint/2010/main" val="242450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31900"/>
            <a:ext cx="8229600" cy="4894263"/>
          </a:xfrm>
        </p:spPr>
        <p:txBody>
          <a:bodyPr/>
          <a:lstStyle/>
          <a:p>
            <a:r>
              <a:rPr lang="en-US" sz="2400" dirty="0" smtClean="0"/>
              <a:t>DFPS has addressed the 90 Day Visit requirement in:</a:t>
            </a:r>
          </a:p>
          <a:p>
            <a:pPr lvl="1"/>
            <a:r>
              <a:rPr lang="en-US" sz="2400" dirty="0" smtClean="0"/>
              <a:t>The Residential Contract</a:t>
            </a:r>
          </a:p>
          <a:p>
            <a:pPr lvl="1"/>
            <a:r>
              <a:rPr lang="en-US" sz="2400" dirty="0" smtClean="0"/>
              <a:t>Policy</a:t>
            </a:r>
          </a:p>
          <a:p>
            <a:pPr lvl="1"/>
            <a:r>
              <a:rPr lang="en-US" sz="2400" dirty="0" smtClean="0"/>
              <a:t>Training</a:t>
            </a:r>
          </a:p>
          <a:p>
            <a:pPr lvl="1"/>
            <a:r>
              <a:rPr lang="en-US" sz="2400" dirty="0" smtClean="0"/>
              <a:t>“Making Decisions About Psychotropic Medications” brochure</a:t>
            </a:r>
          </a:p>
          <a:p>
            <a:endParaRPr lang="en-US" sz="2400" dirty="0"/>
          </a:p>
          <a:p>
            <a:r>
              <a:rPr lang="en-US" sz="2400" dirty="0" smtClean="0"/>
              <a:t>Preliminary reports shows 88% of children had a follow up visit within 90 days in 2013.  DFPS is researching the 12% of children without 90 days visit to identify any trends.</a:t>
            </a:r>
            <a:endParaRPr lang="en-US" sz="2400" dirty="0"/>
          </a:p>
        </p:txBody>
      </p:sp>
      <p:sp>
        <p:nvSpPr>
          <p:cNvPr id="4" name="Slide Number Placeholder 3"/>
          <p:cNvSpPr>
            <a:spLocks noGrp="1"/>
          </p:cNvSpPr>
          <p:nvPr>
            <p:ph type="sldNum" sz="quarter" idx="12"/>
          </p:nvPr>
        </p:nvSpPr>
        <p:spPr/>
        <p:txBody>
          <a:bodyPr/>
          <a:lstStyle/>
          <a:p>
            <a:pPr>
              <a:defRPr/>
            </a:pPr>
            <a:fld id="{00B81546-FFD5-428D-8F15-E76A2BFC2BF2}" type="slidenum">
              <a:rPr lang="en-US" smtClean="0"/>
              <a:pPr>
                <a:defRPr/>
              </a:pPr>
              <a:t>11</a:t>
            </a:fld>
            <a:endParaRPr lang="en-US"/>
          </a:p>
        </p:txBody>
      </p:sp>
      <p:sp>
        <p:nvSpPr>
          <p:cNvPr id="5" name="Title 1"/>
          <p:cNvSpPr>
            <a:spLocks noGrp="1"/>
          </p:cNvSpPr>
          <p:nvPr>
            <p:ph type="title"/>
          </p:nvPr>
        </p:nvSpPr>
        <p:spPr/>
        <p:txBody>
          <a:bodyPr/>
          <a:lstStyle/>
          <a:p>
            <a:r>
              <a:rPr lang="en-US" sz="2000" b="1" dirty="0" smtClean="0"/>
              <a:t>Ensure 90 Day Visits with Health Care Provider</a:t>
            </a:r>
            <a:endParaRPr lang="en-US" sz="2000" b="1" dirty="0"/>
          </a:p>
        </p:txBody>
      </p:sp>
    </p:spTree>
    <p:extLst>
      <p:ext uri="{BB962C8B-B14F-4D97-AF65-F5344CB8AC3E}">
        <p14:creationId xmlns:p14="http://schemas.microsoft.com/office/powerpoint/2010/main" val="83924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t>Enhance Judicial Review of Medical Care</a:t>
            </a:r>
            <a:endParaRPr lang="en-US" sz="2400" dirty="0"/>
          </a:p>
        </p:txBody>
      </p:sp>
      <p:sp>
        <p:nvSpPr>
          <p:cNvPr id="3" name="Content Placeholder 2"/>
          <p:cNvSpPr>
            <a:spLocks noGrp="1"/>
          </p:cNvSpPr>
          <p:nvPr>
            <p:ph idx="1"/>
          </p:nvPr>
        </p:nvSpPr>
        <p:spPr>
          <a:xfrm>
            <a:off x="457200" y="1193800"/>
            <a:ext cx="8229600" cy="4932363"/>
          </a:xfrm>
        </p:spPr>
        <p:txBody>
          <a:bodyPr/>
          <a:lstStyle/>
          <a:p>
            <a:pPr marL="0" indent="0">
              <a:buNone/>
            </a:pPr>
            <a:r>
              <a:rPr lang="en-US" sz="2400" dirty="0" smtClean="0"/>
              <a:t>DFPS has revised the “Summary of Medical Care” section in court reports for permanency and placement hearings to require caseworkers to address:</a:t>
            </a:r>
          </a:p>
          <a:p>
            <a:pPr marL="0" indent="0">
              <a:buNone/>
            </a:pPr>
            <a:endParaRPr lang="en-US" sz="2400" dirty="0" smtClean="0"/>
          </a:p>
          <a:p>
            <a:r>
              <a:rPr lang="en-US" sz="2000" dirty="0" smtClean="0"/>
              <a:t>Behavior strategies and psychosocial therapies considered before or used concurrently with psychotropic medications</a:t>
            </a:r>
          </a:p>
          <a:p>
            <a:r>
              <a:rPr lang="en-US" sz="2000" dirty="0"/>
              <a:t>The expected timeframe </a:t>
            </a:r>
            <a:r>
              <a:rPr lang="en-US" sz="2000" dirty="0" smtClean="0"/>
              <a:t>the child will need to take the medications </a:t>
            </a:r>
            <a:r>
              <a:rPr lang="en-US" sz="2000" dirty="0"/>
              <a:t>and </a:t>
            </a:r>
            <a:r>
              <a:rPr lang="en-US" sz="2000" dirty="0" smtClean="0"/>
              <a:t>other medications tried</a:t>
            </a:r>
          </a:p>
          <a:p>
            <a:pPr lvl="0"/>
            <a:r>
              <a:rPr lang="en-US" sz="2000" dirty="0"/>
              <a:t>The expected benefits of the any psychotropic medication </a:t>
            </a:r>
            <a:r>
              <a:rPr lang="en-US" sz="2000" dirty="0" smtClean="0"/>
              <a:t>the child is taking</a:t>
            </a:r>
            <a:endParaRPr lang="en-US" sz="2000" dirty="0"/>
          </a:p>
          <a:p>
            <a:r>
              <a:rPr lang="en-US" sz="2000" dirty="0" smtClean="0"/>
              <a:t>Dates of appointments</a:t>
            </a:r>
          </a:p>
          <a:p>
            <a:pPr lvl="0"/>
            <a:r>
              <a:rPr lang="en-US" sz="2000" dirty="0" smtClean="0"/>
              <a:t>That </a:t>
            </a:r>
            <a:r>
              <a:rPr lang="en-US" sz="2000" dirty="0"/>
              <a:t>the youth 16 and over was </a:t>
            </a:r>
            <a:r>
              <a:rPr lang="en-US" sz="2000" dirty="0" smtClean="0"/>
              <a:t>notified about their right to request the court to authorize them to consent to some or all of their own medical care and the youth’s response</a:t>
            </a:r>
            <a:endParaRPr lang="en-US" sz="2000" dirty="0"/>
          </a:p>
          <a:p>
            <a:endParaRPr lang="en-US" sz="2000" dirty="0"/>
          </a:p>
        </p:txBody>
      </p:sp>
      <p:sp>
        <p:nvSpPr>
          <p:cNvPr id="4" name="Slide Number Placeholder 3"/>
          <p:cNvSpPr>
            <a:spLocks noGrp="1"/>
          </p:cNvSpPr>
          <p:nvPr>
            <p:ph type="sldNum" sz="quarter" idx="12"/>
          </p:nvPr>
        </p:nvSpPr>
        <p:spPr/>
        <p:txBody>
          <a:bodyPr/>
          <a:lstStyle/>
          <a:p>
            <a:pPr>
              <a:defRPr/>
            </a:pPr>
            <a:fld id="{00B81546-FFD5-428D-8F15-E76A2BFC2BF2}" type="slidenum">
              <a:rPr lang="en-US" smtClean="0"/>
              <a:pPr>
                <a:defRPr/>
              </a:pPr>
              <a:t>12</a:t>
            </a:fld>
            <a:endParaRPr lang="en-US"/>
          </a:p>
        </p:txBody>
      </p:sp>
    </p:spTree>
    <p:extLst>
      <p:ext uri="{BB962C8B-B14F-4D97-AF65-F5344CB8AC3E}">
        <p14:creationId xmlns:p14="http://schemas.microsoft.com/office/powerpoint/2010/main" val="2493333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33500"/>
            <a:ext cx="8229600" cy="4792663"/>
          </a:xfrm>
        </p:spPr>
        <p:txBody>
          <a:bodyPr/>
          <a:lstStyle/>
          <a:p>
            <a:pPr marL="0" indent="0">
              <a:buNone/>
            </a:pPr>
            <a:r>
              <a:rPr lang="en-US" b="1" i="1" dirty="0" smtClean="0"/>
              <a:t>  </a:t>
            </a:r>
            <a:endParaRPr lang="en-US" dirty="0"/>
          </a:p>
          <a:p>
            <a:pPr marL="0" lvl="0" indent="0">
              <a:buNone/>
            </a:pPr>
            <a:r>
              <a:rPr lang="en-US" sz="2800" dirty="0"/>
              <a:t>DFPS </a:t>
            </a:r>
            <a:r>
              <a:rPr lang="en-US" sz="2800" dirty="0" smtClean="0"/>
              <a:t>has revised policy to require caseworkers to </a:t>
            </a:r>
            <a:r>
              <a:rPr lang="en-US" sz="2800" dirty="0"/>
              <a:t>notify parents of the initial prescription of psychotropic medications and any dosage changes at the next scheduled meeting with the caseworker after the </a:t>
            </a:r>
            <a:r>
              <a:rPr lang="en-US" sz="2800" dirty="0" smtClean="0"/>
              <a:t>prescription.</a:t>
            </a:r>
            <a:endParaRPr lang="en-US" sz="2800" dirty="0"/>
          </a:p>
          <a:p>
            <a:endParaRPr lang="en-US" sz="2800" dirty="0"/>
          </a:p>
        </p:txBody>
      </p:sp>
      <p:sp>
        <p:nvSpPr>
          <p:cNvPr id="4" name="Slide Number Placeholder 3"/>
          <p:cNvSpPr>
            <a:spLocks noGrp="1"/>
          </p:cNvSpPr>
          <p:nvPr>
            <p:ph type="sldNum" sz="quarter" idx="12"/>
          </p:nvPr>
        </p:nvSpPr>
        <p:spPr/>
        <p:txBody>
          <a:bodyPr/>
          <a:lstStyle/>
          <a:p>
            <a:pPr>
              <a:defRPr/>
            </a:pPr>
            <a:fld id="{00B81546-FFD5-428D-8F15-E76A2BFC2BF2}" type="slidenum">
              <a:rPr lang="en-US" smtClean="0"/>
              <a:pPr>
                <a:defRPr/>
              </a:pPr>
              <a:t>13</a:t>
            </a:fld>
            <a:endParaRPr lang="en-US"/>
          </a:p>
        </p:txBody>
      </p:sp>
      <p:sp>
        <p:nvSpPr>
          <p:cNvPr id="5" name="Title 1"/>
          <p:cNvSpPr>
            <a:spLocks noGrp="1"/>
          </p:cNvSpPr>
          <p:nvPr>
            <p:ph type="title"/>
          </p:nvPr>
        </p:nvSpPr>
        <p:spPr/>
        <p:txBody>
          <a:bodyPr/>
          <a:lstStyle/>
          <a:p>
            <a:r>
              <a:rPr lang="en-US" sz="2400" b="1" dirty="0" smtClean="0"/>
              <a:t>Notification to Parents</a:t>
            </a:r>
            <a:endParaRPr lang="en-US" sz="2400" dirty="0"/>
          </a:p>
        </p:txBody>
      </p:sp>
    </p:spTree>
    <p:extLst>
      <p:ext uri="{BB962C8B-B14F-4D97-AF65-F5344CB8AC3E}">
        <p14:creationId xmlns:p14="http://schemas.microsoft.com/office/powerpoint/2010/main" val="22649239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Transition Planning</a:t>
            </a:r>
            <a:endParaRPr lang="en-US" dirty="0"/>
          </a:p>
        </p:txBody>
      </p:sp>
      <p:sp>
        <p:nvSpPr>
          <p:cNvPr id="3" name="Content Placeholder 2"/>
          <p:cNvSpPr>
            <a:spLocks noGrp="1"/>
          </p:cNvSpPr>
          <p:nvPr>
            <p:ph idx="1"/>
          </p:nvPr>
        </p:nvSpPr>
        <p:spPr>
          <a:xfrm>
            <a:off x="457200" y="1117600"/>
            <a:ext cx="8229600" cy="5008563"/>
          </a:xfrm>
        </p:spPr>
        <p:txBody>
          <a:bodyPr/>
          <a:lstStyle/>
          <a:p>
            <a:endParaRPr lang="en-US" dirty="0" smtClean="0"/>
          </a:p>
          <a:p>
            <a:r>
              <a:rPr lang="en-US" dirty="0" smtClean="0"/>
              <a:t>DFPS </a:t>
            </a:r>
            <a:r>
              <a:rPr lang="en-US" dirty="0"/>
              <a:t>revised the youth Transition Plan to address </a:t>
            </a:r>
            <a:r>
              <a:rPr lang="en-US" dirty="0" smtClean="0"/>
              <a:t>physical/mental health care and resources that may assist the youth.</a:t>
            </a:r>
          </a:p>
          <a:p>
            <a:endParaRPr lang="en-US" dirty="0"/>
          </a:p>
          <a:p>
            <a:r>
              <a:rPr lang="en-US" dirty="0" smtClean="0"/>
              <a:t>As of January 2014 caseworkers were trained on the new Transition Planning form.</a:t>
            </a:r>
          </a:p>
          <a:p>
            <a:endParaRPr lang="en-US" dirty="0"/>
          </a:p>
          <a:p>
            <a:pPr marL="0" indent="0">
              <a:buNone/>
            </a:pPr>
            <a:endParaRPr lang="en-US" dirty="0"/>
          </a:p>
          <a:p>
            <a:pPr marL="0" indent="0">
              <a:buNone/>
            </a:pPr>
            <a:r>
              <a:rPr lang="en-US" dirty="0"/>
              <a:t> </a:t>
            </a:r>
          </a:p>
          <a:p>
            <a:endParaRPr lang="en-US" dirty="0"/>
          </a:p>
        </p:txBody>
      </p:sp>
      <p:sp>
        <p:nvSpPr>
          <p:cNvPr id="4" name="Slide Number Placeholder 3"/>
          <p:cNvSpPr>
            <a:spLocks noGrp="1"/>
          </p:cNvSpPr>
          <p:nvPr>
            <p:ph type="sldNum" sz="quarter" idx="12"/>
          </p:nvPr>
        </p:nvSpPr>
        <p:spPr/>
        <p:txBody>
          <a:bodyPr/>
          <a:lstStyle/>
          <a:p>
            <a:pPr>
              <a:defRPr/>
            </a:pPr>
            <a:fld id="{00B81546-FFD5-428D-8F15-E76A2BFC2BF2}" type="slidenum">
              <a:rPr lang="en-US" smtClean="0"/>
              <a:pPr>
                <a:defRPr/>
              </a:pPr>
              <a:t>14</a:t>
            </a:fld>
            <a:endParaRPr lang="en-US"/>
          </a:p>
        </p:txBody>
      </p:sp>
    </p:spTree>
    <p:extLst>
      <p:ext uri="{BB962C8B-B14F-4D97-AF65-F5344CB8AC3E}">
        <p14:creationId xmlns:p14="http://schemas.microsoft.com/office/powerpoint/2010/main" val="28187425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t>Youth Training</a:t>
            </a:r>
            <a:endParaRPr lang="en-US" sz="2400" b="1" dirty="0"/>
          </a:p>
        </p:txBody>
      </p:sp>
      <p:sp>
        <p:nvSpPr>
          <p:cNvPr id="3" name="Content Placeholder 2"/>
          <p:cNvSpPr>
            <a:spLocks noGrp="1"/>
          </p:cNvSpPr>
          <p:nvPr>
            <p:ph idx="1"/>
          </p:nvPr>
        </p:nvSpPr>
        <p:spPr>
          <a:xfrm>
            <a:off x="457200" y="1244600"/>
            <a:ext cx="8229600" cy="4881563"/>
          </a:xfrm>
        </p:spPr>
        <p:txBody>
          <a:bodyPr/>
          <a:lstStyle/>
          <a:p>
            <a:pPr marL="0" indent="0">
              <a:buNone/>
            </a:pPr>
            <a:r>
              <a:rPr lang="en-US" sz="2000" dirty="0" smtClean="0"/>
              <a:t>This Spring, DFPS will release new </a:t>
            </a:r>
            <a:r>
              <a:rPr lang="en-US" sz="2000" dirty="0"/>
              <a:t>requirements </a:t>
            </a:r>
            <a:r>
              <a:rPr lang="en-US" sz="2000" dirty="0" smtClean="0"/>
              <a:t>concerning completion of online Medical Consent Training (and online Psychotropic Medication Training if the youth takes psychotropic medications) by youth who are </a:t>
            </a:r>
            <a:r>
              <a:rPr lang="en-US" sz="2000" dirty="0"/>
              <a:t>authorized to consent to their own medical care or who are aging out of DFPS </a:t>
            </a:r>
            <a:r>
              <a:rPr lang="en-US" sz="2000" dirty="0" smtClean="0"/>
              <a:t>conservatorship. </a:t>
            </a:r>
          </a:p>
          <a:p>
            <a:pPr marL="0" indent="0">
              <a:buNone/>
            </a:pPr>
            <a:endParaRPr lang="en-US" sz="2000" dirty="0" smtClean="0"/>
          </a:p>
          <a:p>
            <a:r>
              <a:rPr lang="en-US" sz="2000" dirty="0" smtClean="0"/>
              <a:t>The Residential </a:t>
            </a:r>
            <a:r>
              <a:rPr lang="en-US" sz="2000" dirty="0"/>
              <a:t>Contract amendment </a:t>
            </a:r>
            <a:r>
              <a:rPr lang="en-US" sz="2000" dirty="0" smtClean="0"/>
              <a:t>will </a:t>
            </a:r>
            <a:r>
              <a:rPr lang="en-US" sz="2000" dirty="0"/>
              <a:t>require contractors to ensure that youth complete the online </a:t>
            </a:r>
            <a:r>
              <a:rPr lang="en-US" sz="2000" dirty="0" smtClean="0"/>
              <a:t>trainings.</a:t>
            </a:r>
          </a:p>
          <a:p>
            <a:endParaRPr lang="en-US" sz="2000" dirty="0"/>
          </a:p>
          <a:p>
            <a:r>
              <a:rPr lang="en-US" sz="2000" dirty="0" smtClean="0"/>
              <a:t>At the same time, CPS will release a policy memo requiring CPS caseworkers to ensure that these youth complete the online training and is incorporating this requirement in the May publication of the CPS Handbook policy revisions.</a:t>
            </a:r>
            <a:endParaRPr lang="en-US" sz="2000" dirty="0"/>
          </a:p>
          <a:p>
            <a:endParaRPr lang="en-US" sz="2400" dirty="0"/>
          </a:p>
        </p:txBody>
      </p:sp>
      <p:sp>
        <p:nvSpPr>
          <p:cNvPr id="4" name="Slide Number Placeholder 3"/>
          <p:cNvSpPr>
            <a:spLocks noGrp="1"/>
          </p:cNvSpPr>
          <p:nvPr>
            <p:ph type="sldNum" sz="quarter" idx="12"/>
          </p:nvPr>
        </p:nvSpPr>
        <p:spPr/>
        <p:txBody>
          <a:bodyPr/>
          <a:lstStyle/>
          <a:p>
            <a:pPr>
              <a:defRPr/>
            </a:pPr>
            <a:fld id="{00B81546-FFD5-428D-8F15-E76A2BFC2BF2}" type="slidenum">
              <a:rPr lang="en-US" smtClean="0"/>
              <a:pPr>
                <a:defRPr/>
              </a:pPr>
              <a:t>15</a:t>
            </a:fld>
            <a:endParaRPr lang="en-US"/>
          </a:p>
        </p:txBody>
      </p:sp>
    </p:spTree>
    <p:extLst>
      <p:ext uri="{BB962C8B-B14F-4D97-AF65-F5344CB8AC3E}">
        <p14:creationId xmlns:p14="http://schemas.microsoft.com/office/powerpoint/2010/main" val="11225287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81100"/>
            <a:ext cx="8229600" cy="4945063"/>
          </a:xfrm>
        </p:spPr>
        <p:txBody>
          <a:bodyPr/>
          <a:lstStyle/>
          <a:p>
            <a:pPr marL="0" lvl="0" indent="0">
              <a:buNone/>
            </a:pPr>
            <a:r>
              <a:rPr lang="en-US" sz="2800" dirty="0"/>
              <a:t>Processes are in </a:t>
            </a:r>
            <a:r>
              <a:rPr lang="en-US" sz="2800" dirty="0" smtClean="0"/>
              <a:t>place:</a:t>
            </a:r>
          </a:p>
          <a:p>
            <a:pPr marL="0" lvl="0" indent="0">
              <a:buNone/>
            </a:pPr>
            <a:endParaRPr lang="en-US" sz="2800" dirty="0" smtClean="0"/>
          </a:p>
          <a:p>
            <a:r>
              <a:rPr lang="en-US" sz="2800" dirty="0" smtClean="0"/>
              <a:t>For quarterly psychotropic </a:t>
            </a:r>
            <a:r>
              <a:rPr lang="en-US" sz="2800" dirty="0"/>
              <a:t>medication </a:t>
            </a:r>
            <a:r>
              <a:rPr lang="en-US" sz="2800" dirty="0" smtClean="0"/>
              <a:t>monitoring by the HHSC Medicaid Vendor Drug Program Pharmacy </a:t>
            </a:r>
            <a:r>
              <a:rPr lang="en-US" sz="2800" dirty="0"/>
              <a:t>Utilization </a:t>
            </a:r>
            <a:r>
              <a:rPr lang="en-US" sz="2800"/>
              <a:t>Review </a:t>
            </a:r>
            <a:r>
              <a:rPr lang="en-US" sz="2800" smtClean="0"/>
              <a:t>contractor</a:t>
            </a:r>
            <a:endParaRPr lang="en-US" sz="2800" dirty="0" smtClean="0"/>
          </a:p>
          <a:p>
            <a:pPr lvl="0"/>
            <a:endParaRPr lang="en-US" sz="2800" dirty="0"/>
          </a:p>
          <a:p>
            <a:r>
              <a:rPr lang="en-US" sz="2800" dirty="0" smtClean="0"/>
              <a:t>To </a:t>
            </a:r>
            <a:r>
              <a:rPr lang="en-US" sz="2800" dirty="0"/>
              <a:t>notify the home state of any child placed in Texas under ICPC when the medication regimen is outside the </a:t>
            </a:r>
            <a:r>
              <a:rPr lang="en-US" sz="2800" dirty="0" smtClean="0"/>
              <a:t>parameters  </a:t>
            </a:r>
            <a:endParaRPr lang="en-US" sz="2800" dirty="0"/>
          </a:p>
          <a:p>
            <a:pPr marL="0" indent="0">
              <a:buNone/>
            </a:pPr>
            <a:endParaRPr lang="en-US" dirty="0"/>
          </a:p>
          <a:p>
            <a:pPr marL="0" indent="0">
              <a:buNone/>
            </a:pPr>
            <a:r>
              <a:rPr lang="en-US" b="1" dirty="0"/>
              <a:t> </a:t>
            </a:r>
            <a:endParaRPr lang="en-US" dirty="0"/>
          </a:p>
          <a:p>
            <a:endParaRPr lang="en-US" dirty="0"/>
          </a:p>
        </p:txBody>
      </p:sp>
      <p:sp>
        <p:nvSpPr>
          <p:cNvPr id="4" name="Slide Number Placeholder 3"/>
          <p:cNvSpPr>
            <a:spLocks noGrp="1"/>
          </p:cNvSpPr>
          <p:nvPr>
            <p:ph type="sldNum" sz="quarter" idx="12"/>
          </p:nvPr>
        </p:nvSpPr>
        <p:spPr/>
        <p:txBody>
          <a:bodyPr/>
          <a:lstStyle/>
          <a:p>
            <a:pPr>
              <a:defRPr/>
            </a:pPr>
            <a:fld id="{00B81546-FFD5-428D-8F15-E76A2BFC2BF2}" type="slidenum">
              <a:rPr lang="en-US" smtClean="0"/>
              <a:pPr>
                <a:defRPr/>
              </a:pPr>
              <a:t>16</a:t>
            </a:fld>
            <a:endParaRPr lang="en-US"/>
          </a:p>
        </p:txBody>
      </p:sp>
      <p:sp>
        <p:nvSpPr>
          <p:cNvPr id="5" name="Title 1"/>
          <p:cNvSpPr>
            <a:spLocks noGrp="1"/>
          </p:cNvSpPr>
          <p:nvPr>
            <p:ph type="title"/>
          </p:nvPr>
        </p:nvSpPr>
        <p:spPr/>
        <p:txBody>
          <a:bodyPr/>
          <a:lstStyle/>
          <a:p>
            <a:r>
              <a:rPr lang="en-US" sz="1800" b="1" dirty="0" smtClean="0"/>
              <a:t>Monitoring for Children Who Are Dually Eligible or in ICPC</a:t>
            </a:r>
            <a:endParaRPr lang="en-US" sz="1800" dirty="0"/>
          </a:p>
        </p:txBody>
      </p:sp>
    </p:spTree>
    <p:extLst>
      <p:ext uri="{BB962C8B-B14F-4D97-AF65-F5344CB8AC3E}">
        <p14:creationId xmlns:p14="http://schemas.microsoft.com/office/powerpoint/2010/main" val="20788588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dirty="0" smtClean="0"/>
              <a:t>Screenings, Evaluations and Assessments</a:t>
            </a:r>
            <a:endParaRPr lang="en-US" sz="2000" b="1" dirty="0"/>
          </a:p>
        </p:txBody>
      </p:sp>
      <p:sp>
        <p:nvSpPr>
          <p:cNvPr id="3" name="Content Placeholder 2"/>
          <p:cNvSpPr>
            <a:spLocks noGrp="1"/>
          </p:cNvSpPr>
          <p:nvPr>
            <p:ph idx="1"/>
          </p:nvPr>
        </p:nvSpPr>
        <p:spPr>
          <a:xfrm>
            <a:off x="457200" y="1422400"/>
            <a:ext cx="8229600" cy="4703763"/>
          </a:xfrm>
        </p:spPr>
        <p:txBody>
          <a:bodyPr/>
          <a:lstStyle/>
          <a:p>
            <a:pPr lvl="0"/>
            <a:r>
              <a:rPr lang="en-US" dirty="0"/>
              <a:t>Work is underway to better understand what is needed to update the assessment process to </a:t>
            </a:r>
            <a:r>
              <a:rPr lang="en-US" dirty="0" smtClean="0"/>
              <a:t>ensure </a:t>
            </a:r>
            <a:r>
              <a:rPr lang="en-US" dirty="0"/>
              <a:t>that children in foster care have appropriate, quality and timely </a:t>
            </a:r>
            <a:r>
              <a:rPr lang="en-US" dirty="0" smtClean="0"/>
              <a:t>services.</a:t>
            </a:r>
            <a:endParaRPr lang="en-US" dirty="0"/>
          </a:p>
          <a:p>
            <a:pPr lvl="0"/>
            <a:endParaRPr lang="en-US" dirty="0"/>
          </a:p>
          <a:p>
            <a:pPr lvl="0"/>
            <a:r>
              <a:rPr lang="en-US" dirty="0"/>
              <a:t>Clinical staff at HHSC, DFPS, Medicaid staff and CPS program have been working together to develop proposal </a:t>
            </a:r>
            <a:r>
              <a:rPr lang="en-US" dirty="0" smtClean="0"/>
              <a:t>options.</a:t>
            </a:r>
            <a:endParaRPr lang="en-US" dirty="0"/>
          </a:p>
          <a:p>
            <a:endParaRPr lang="en-US" dirty="0"/>
          </a:p>
        </p:txBody>
      </p:sp>
      <p:sp>
        <p:nvSpPr>
          <p:cNvPr id="4" name="Slide Number Placeholder 3"/>
          <p:cNvSpPr>
            <a:spLocks noGrp="1"/>
          </p:cNvSpPr>
          <p:nvPr>
            <p:ph type="sldNum" sz="quarter" idx="12"/>
          </p:nvPr>
        </p:nvSpPr>
        <p:spPr/>
        <p:txBody>
          <a:bodyPr/>
          <a:lstStyle/>
          <a:p>
            <a:pPr>
              <a:defRPr/>
            </a:pPr>
            <a:fld id="{00B81546-FFD5-428D-8F15-E76A2BFC2BF2}" type="slidenum">
              <a:rPr lang="en-US" smtClean="0"/>
              <a:pPr>
                <a:defRPr/>
              </a:pPr>
              <a:t>17</a:t>
            </a:fld>
            <a:endParaRPr lang="en-US"/>
          </a:p>
        </p:txBody>
      </p:sp>
    </p:spTree>
    <p:extLst>
      <p:ext uri="{BB962C8B-B14F-4D97-AF65-F5344CB8AC3E}">
        <p14:creationId xmlns:p14="http://schemas.microsoft.com/office/powerpoint/2010/main" val="816677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2800" y="115888"/>
            <a:ext cx="6365875" cy="1143000"/>
          </a:xfrm>
        </p:spPr>
        <p:txBody>
          <a:bodyPr/>
          <a:lstStyle/>
          <a:p>
            <a:r>
              <a:rPr lang="en-US" sz="2400" b="1" dirty="0" smtClean="0"/>
              <a:t>Collaboration to Improve Health Care</a:t>
            </a:r>
            <a:endParaRPr lang="en-US" sz="2400" b="1" dirty="0"/>
          </a:p>
        </p:txBody>
      </p:sp>
      <p:sp>
        <p:nvSpPr>
          <p:cNvPr id="3" name="Content Placeholder 2"/>
          <p:cNvSpPr>
            <a:spLocks noGrp="1"/>
          </p:cNvSpPr>
          <p:nvPr>
            <p:ph idx="1"/>
          </p:nvPr>
        </p:nvSpPr>
        <p:spPr>
          <a:xfrm>
            <a:off x="457200" y="1117600"/>
            <a:ext cx="8229600" cy="5008563"/>
          </a:xfrm>
        </p:spPr>
        <p:txBody>
          <a:bodyPr/>
          <a:lstStyle/>
          <a:p>
            <a:pPr marL="0" indent="0">
              <a:buNone/>
            </a:pPr>
            <a:r>
              <a:rPr lang="en-US" sz="1800" dirty="0" smtClean="0"/>
              <a:t>Since 2004, Texas stakeholders have collaborated to improve the health care and oversight of psychotropic medication use by children in DFPS conservatorship:</a:t>
            </a:r>
          </a:p>
          <a:p>
            <a:pPr marL="0" indent="0">
              <a:buNone/>
            </a:pPr>
            <a:endParaRPr lang="en-US" sz="1800" dirty="0" smtClean="0"/>
          </a:p>
          <a:p>
            <a:r>
              <a:rPr lang="en-US" sz="1800" dirty="0"/>
              <a:t>P</a:t>
            </a:r>
            <a:r>
              <a:rPr lang="en-US" sz="1800" dirty="0" smtClean="0"/>
              <a:t>assage of SB 6 of the 77</a:t>
            </a:r>
            <a:r>
              <a:rPr lang="en-US" sz="1800" baseline="30000" dirty="0" smtClean="0"/>
              <a:t>th</a:t>
            </a:r>
            <a:r>
              <a:rPr lang="en-US" sz="1800" dirty="0" smtClean="0"/>
              <a:t> Legislature which added Chapter 266 to the Texas Family Code with a goal of improving healthcare for children in DFPS conservatorship</a:t>
            </a:r>
          </a:p>
          <a:p>
            <a:endParaRPr lang="en-US" sz="1800" dirty="0" smtClean="0"/>
          </a:p>
          <a:p>
            <a:r>
              <a:rPr lang="en-US" sz="1800" dirty="0" smtClean="0"/>
              <a:t>Release of the </a:t>
            </a:r>
            <a:r>
              <a:rPr lang="en-US" sz="1800" i="1" dirty="0" smtClean="0"/>
              <a:t>Psychotropic Medication Utilization Review Parameters for Foster Children </a:t>
            </a:r>
            <a:r>
              <a:rPr lang="en-US" sz="1800" dirty="0" smtClean="0"/>
              <a:t>in 2005 (“the Parameters”) with most recent update in 2013</a:t>
            </a:r>
          </a:p>
          <a:p>
            <a:endParaRPr lang="en-US" sz="1800" dirty="0" smtClean="0"/>
          </a:p>
          <a:p>
            <a:r>
              <a:rPr lang="en-US" sz="1800" dirty="0" smtClean="0"/>
              <a:t>Implementation of STAR Health in April 2008</a:t>
            </a:r>
          </a:p>
          <a:p>
            <a:endParaRPr lang="en-US" sz="1800" dirty="0" smtClean="0"/>
          </a:p>
          <a:p>
            <a:r>
              <a:rPr lang="en-US" sz="1800" dirty="0" smtClean="0"/>
              <a:t>Passage of HB 915 of the 83</a:t>
            </a:r>
            <a:r>
              <a:rPr lang="en-US" sz="1800" baseline="30000" dirty="0" smtClean="0"/>
              <a:t>rd</a:t>
            </a:r>
            <a:r>
              <a:rPr lang="en-US" sz="1800" dirty="0" smtClean="0"/>
              <a:t> Legislature</a:t>
            </a:r>
            <a:endParaRPr lang="en-US" sz="1800" dirty="0"/>
          </a:p>
          <a:p>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00B81546-FFD5-428D-8F15-E76A2BFC2BF2}" type="slidenum">
              <a:rPr lang="en-US" smtClean="0"/>
              <a:pPr>
                <a:defRPr/>
              </a:pPr>
              <a:t>2</a:t>
            </a:fld>
            <a:endParaRPr lang="en-US"/>
          </a:p>
        </p:txBody>
      </p:sp>
    </p:spTree>
    <p:extLst>
      <p:ext uri="{BB962C8B-B14F-4D97-AF65-F5344CB8AC3E}">
        <p14:creationId xmlns:p14="http://schemas.microsoft.com/office/powerpoint/2010/main" val="908276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3000" y="179388"/>
            <a:ext cx="6365875" cy="1143000"/>
          </a:xfrm>
        </p:spPr>
        <p:txBody>
          <a:bodyPr/>
          <a:lstStyle/>
          <a:p>
            <a:r>
              <a:rPr lang="en-US" sz="2400" b="1" dirty="0" smtClean="0"/>
              <a:t>Accomplishments</a:t>
            </a:r>
            <a:endParaRPr lang="en-US" sz="2400" b="1" dirty="0"/>
          </a:p>
        </p:txBody>
      </p:sp>
      <p:sp>
        <p:nvSpPr>
          <p:cNvPr id="3" name="Content Placeholder 2"/>
          <p:cNvSpPr>
            <a:spLocks noGrp="1"/>
          </p:cNvSpPr>
          <p:nvPr>
            <p:ph idx="1"/>
          </p:nvPr>
        </p:nvSpPr>
        <p:spPr/>
        <p:txBody>
          <a:bodyPr/>
          <a:lstStyle/>
          <a:p>
            <a:r>
              <a:rPr lang="en-US" dirty="0" smtClean="0"/>
              <a:t>Between FY 2004 and FY 2012 there has </a:t>
            </a:r>
            <a:r>
              <a:rPr lang="en-US" sz="2400" dirty="0" smtClean="0"/>
              <a:t>been a 34% reduction in the use of psychotropic medications for 60 days or more (following slide).</a:t>
            </a:r>
          </a:p>
          <a:p>
            <a:endParaRPr lang="en-US" sz="2400" dirty="0"/>
          </a:p>
          <a:p>
            <a:r>
              <a:rPr lang="en-US" sz="2400" dirty="0" smtClean="0"/>
              <a:t>The progress in Texas has largely resulted from collaboration among multiple stakeholders with diverse views coming together with the goal of ensuring that psychotropic medications are prescribed appropriately and only when needed.</a:t>
            </a:r>
          </a:p>
          <a:p>
            <a:endParaRPr lang="en-US" dirty="0" smtClean="0"/>
          </a:p>
        </p:txBody>
      </p:sp>
      <p:sp>
        <p:nvSpPr>
          <p:cNvPr id="4" name="Slide Number Placeholder 3"/>
          <p:cNvSpPr>
            <a:spLocks noGrp="1"/>
          </p:cNvSpPr>
          <p:nvPr>
            <p:ph type="sldNum" sz="quarter" idx="12"/>
          </p:nvPr>
        </p:nvSpPr>
        <p:spPr/>
        <p:txBody>
          <a:bodyPr/>
          <a:lstStyle/>
          <a:p>
            <a:pPr>
              <a:defRPr/>
            </a:pPr>
            <a:fld id="{00B81546-FFD5-428D-8F15-E76A2BFC2BF2}" type="slidenum">
              <a:rPr lang="en-US" smtClean="0"/>
              <a:pPr>
                <a:defRPr/>
              </a:pPr>
              <a:t>3</a:t>
            </a:fld>
            <a:endParaRPr lang="en-US"/>
          </a:p>
        </p:txBody>
      </p:sp>
    </p:spTree>
    <p:extLst>
      <p:ext uri="{BB962C8B-B14F-4D97-AF65-F5344CB8AC3E}">
        <p14:creationId xmlns:p14="http://schemas.microsoft.com/office/powerpoint/2010/main" val="3667584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0900" y="179388"/>
            <a:ext cx="6365875" cy="1143000"/>
          </a:xfrm>
        </p:spPr>
        <p:txBody>
          <a:bodyPr/>
          <a:lstStyle/>
          <a:p>
            <a:r>
              <a:rPr lang="en-US" sz="1900" b="1" dirty="0"/>
              <a:t>Psychotropic Medication for Texas Foster Children</a:t>
            </a:r>
            <a:endParaRPr lang="en-US" sz="1900" b="1" dirty="0"/>
          </a:p>
        </p:txBody>
      </p:sp>
      <p:sp>
        <p:nvSpPr>
          <p:cNvPr id="3" name="Content Placeholder 2"/>
          <p:cNvSpPr>
            <a:spLocks noGrp="1"/>
          </p:cNvSpPr>
          <p:nvPr>
            <p:ph idx="1"/>
          </p:nvPr>
        </p:nvSpPr>
        <p:spPr/>
        <p:txBody>
          <a:bodyPr/>
          <a:lstStyle/>
          <a:p>
            <a:pPr marL="0" indent="0">
              <a:buNone/>
            </a:pPr>
            <a:r>
              <a:rPr lang="en-US" dirty="0">
                <a:solidFill>
                  <a:schemeClr val="bg1"/>
                </a:solidFill>
              </a:rPr>
              <a:t>There's been a 34% decrease since 2004 in Psychotropic Med use that lasts longer than 60 days for Texas Foster Children. There has been a 66% decrease since 2004 in Class Polypharmacy and 69% decrease in five or more Meds Polypharmacy.</a:t>
            </a:r>
          </a:p>
          <a:p>
            <a:pPr marL="0" indent="0">
              <a:buNone/>
            </a:pPr>
            <a:endParaRPr lang="en-US" dirty="0" smtClean="0"/>
          </a:p>
        </p:txBody>
      </p:sp>
      <p:sp>
        <p:nvSpPr>
          <p:cNvPr id="4" name="Slide Number Placeholder 3"/>
          <p:cNvSpPr>
            <a:spLocks noGrp="1"/>
          </p:cNvSpPr>
          <p:nvPr>
            <p:ph type="sldNum" sz="quarter" idx="12"/>
          </p:nvPr>
        </p:nvSpPr>
        <p:spPr/>
        <p:txBody>
          <a:bodyPr/>
          <a:lstStyle/>
          <a:p>
            <a:pPr>
              <a:defRPr/>
            </a:pPr>
            <a:fld id="{00B81546-FFD5-428D-8F15-E76A2BFC2BF2}" type="slidenum">
              <a:rPr lang="en-US" smtClean="0"/>
              <a:pPr>
                <a:defRPr/>
              </a:pPr>
              <a:t>4</a:t>
            </a:fld>
            <a:endParaRPr lang="en-US"/>
          </a:p>
        </p:txBody>
      </p:sp>
      <p:graphicFrame>
        <p:nvGraphicFramePr>
          <p:cNvPr id="5" name="Content Placeholder 7"/>
          <p:cNvGraphicFramePr>
            <a:graphicFrameLocks/>
          </p:cNvGraphicFramePr>
          <p:nvPr/>
        </p:nvGraphicFramePr>
        <p:xfrm>
          <a:off x="546100" y="1092200"/>
          <a:ext cx="8382000" cy="5283200"/>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3333813" y="1123434"/>
            <a:ext cx="2120773" cy="307777"/>
          </a:xfrm>
          <a:prstGeom prst="rect">
            <a:avLst/>
          </a:prstGeom>
        </p:spPr>
        <p:txBody>
          <a:bodyPr wrap="none">
            <a:spAutoFit/>
          </a:bodyPr>
          <a:lstStyle/>
          <a:p>
            <a:pPr algn="ctr" eaLnBrk="1" hangingPunct="1"/>
            <a:r>
              <a:rPr lang="en-US" sz="1400" b="1" dirty="0">
                <a:solidFill>
                  <a:schemeClr val="accent2"/>
                </a:solidFill>
              </a:rPr>
              <a:t>Fiscal Years 2002-2012</a:t>
            </a:r>
            <a:endParaRPr lang="en-US" sz="1400" dirty="0">
              <a:solidFill>
                <a:schemeClr val="accent2"/>
              </a:solidFill>
            </a:endParaRPr>
          </a:p>
        </p:txBody>
      </p:sp>
    </p:spTree>
    <p:extLst>
      <p:ext uri="{BB962C8B-B14F-4D97-AF65-F5344CB8AC3E}">
        <p14:creationId xmlns:p14="http://schemas.microsoft.com/office/powerpoint/2010/main" val="1086091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t>Implementation of HB 915</a:t>
            </a:r>
            <a:endParaRPr lang="en-US" sz="2400" b="1" dirty="0"/>
          </a:p>
        </p:txBody>
      </p:sp>
      <p:sp>
        <p:nvSpPr>
          <p:cNvPr id="3" name="Content Placeholder 2"/>
          <p:cNvSpPr>
            <a:spLocks noGrp="1"/>
          </p:cNvSpPr>
          <p:nvPr>
            <p:ph idx="1"/>
          </p:nvPr>
        </p:nvSpPr>
        <p:spPr>
          <a:xfrm>
            <a:off x="457200" y="1041400"/>
            <a:ext cx="8229600" cy="5245100"/>
          </a:xfrm>
        </p:spPr>
        <p:txBody>
          <a:bodyPr/>
          <a:lstStyle/>
          <a:p>
            <a:r>
              <a:rPr lang="en-US" sz="1800" dirty="0" smtClean="0"/>
              <a:t>In general, implementing the provisions of HB 915 has involved the revision of CPS policy, training, forms, court reports and the Residential Contract.</a:t>
            </a:r>
          </a:p>
          <a:p>
            <a:endParaRPr lang="en-US" sz="1800" dirty="0"/>
          </a:p>
          <a:p>
            <a:r>
              <a:rPr lang="en-US" sz="1800" dirty="0" smtClean="0"/>
              <a:t>DFPS set up Medical Consent Mailbox in September 2013.</a:t>
            </a:r>
          </a:p>
          <a:p>
            <a:endParaRPr lang="en-US" sz="1800" dirty="0"/>
          </a:p>
          <a:p>
            <a:r>
              <a:rPr lang="en-US" sz="1800" dirty="0" smtClean="0"/>
              <a:t>DFPS sent preliminary policy memos to CPS staff (Sep 2013) and residential providers (Oct 2013) instructing them to implement the requirements.</a:t>
            </a:r>
          </a:p>
          <a:p>
            <a:pPr lvl="1"/>
            <a:r>
              <a:rPr lang="en-US" sz="1700" dirty="0" smtClean="0"/>
              <a:t>CPS Handbook policy is finalized and expected to be published in the CPS Handbook in May.</a:t>
            </a:r>
          </a:p>
          <a:p>
            <a:pPr lvl="1"/>
            <a:r>
              <a:rPr lang="en-US" sz="1700" dirty="0" smtClean="0"/>
              <a:t>Basic requirements of HB 915 were included in FY 2014 Residential Contract (September 2013-August 2014).</a:t>
            </a:r>
          </a:p>
          <a:p>
            <a:pPr lvl="1"/>
            <a:r>
              <a:rPr lang="en-US" sz="1700" dirty="0" smtClean="0"/>
              <a:t>Residential Contract amendment addressing additional procedures is expected to be released this Spring.</a:t>
            </a:r>
          </a:p>
          <a:p>
            <a:endParaRPr lang="en-US" sz="2000" dirty="0"/>
          </a:p>
          <a:p>
            <a:r>
              <a:rPr lang="en-US" sz="1800" dirty="0" smtClean="0"/>
              <a:t>The following slides provide more detailed information about DFPS actions to implement the requirements.</a:t>
            </a:r>
            <a:endParaRPr lang="en-US" sz="1800" dirty="0"/>
          </a:p>
          <a:p>
            <a:pPr marL="0" indent="0">
              <a:buNone/>
            </a:pPr>
            <a:endParaRPr lang="en-US" sz="2000" dirty="0" smtClean="0"/>
          </a:p>
          <a:p>
            <a:endParaRPr lang="en-US" dirty="0"/>
          </a:p>
        </p:txBody>
      </p:sp>
      <p:sp>
        <p:nvSpPr>
          <p:cNvPr id="4" name="Slide Number Placeholder 3"/>
          <p:cNvSpPr>
            <a:spLocks noGrp="1"/>
          </p:cNvSpPr>
          <p:nvPr>
            <p:ph type="sldNum" sz="quarter" idx="12"/>
          </p:nvPr>
        </p:nvSpPr>
        <p:spPr/>
        <p:txBody>
          <a:bodyPr/>
          <a:lstStyle/>
          <a:p>
            <a:pPr>
              <a:defRPr/>
            </a:pPr>
            <a:fld id="{00B81546-FFD5-428D-8F15-E76A2BFC2BF2}" type="slidenum">
              <a:rPr lang="en-US" smtClean="0"/>
              <a:pPr>
                <a:defRPr/>
              </a:pPr>
              <a:t>5</a:t>
            </a:fld>
            <a:endParaRPr lang="en-US"/>
          </a:p>
        </p:txBody>
      </p:sp>
    </p:spTree>
    <p:extLst>
      <p:ext uri="{BB962C8B-B14F-4D97-AF65-F5344CB8AC3E}">
        <p14:creationId xmlns:p14="http://schemas.microsoft.com/office/powerpoint/2010/main" val="554562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04900"/>
            <a:ext cx="8229600" cy="5143500"/>
          </a:xfrm>
        </p:spPr>
        <p:txBody>
          <a:bodyPr/>
          <a:lstStyle/>
          <a:p>
            <a:pPr lvl="0"/>
            <a:r>
              <a:rPr lang="en-US" sz="1800" dirty="0" smtClean="0"/>
              <a:t>Online Medical </a:t>
            </a:r>
            <a:r>
              <a:rPr lang="en-US" sz="1800" dirty="0"/>
              <a:t>Consent and Psychotropic Medication trainings </a:t>
            </a:r>
            <a:r>
              <a:rPr lang="en-US" sz="1800" dirty="0" smtClean="0"/>
              <a:t>were revised to </a:t>
            </a:r>
            <a:r>
              <a:rPr lang="en-US" sz="1800" dirty="0"/>
              <a:t>add requirements for informed consent for psychotropic medications, information about trauma informed care and the appropriate use of non-pharmacological </a:t>
            </a:r>
            <a:r>
              <a:rPr lang="en-US" sz="1800" dirty="0" smtClean="0"/>
              <a:t>interventions.</a:t>
            </a:r>
          </a:p>
          <a:p>
            <a:pPr lvl="0"/>
            <a:endParaRPr lang="en-US" sz="1800" dirty="0"/>
          </a:p>
          <a:p>
            <a:pPr lvl="0"/>
            <a:r>
              <a:rPr lang="en-US" sz="1800" dirty="0"/>
              <a:t>All new and existing medical consenters </a:t>
            </a:r>
            <a:r>
              <a:rPr lang="en-US" sz="1800" dirty="0" smtClean="0"/>
              <a:t>are now required </a:t>
            </a:r>
            <a:r>
              <a:rPr lang="en-US" sz="1800" dirty="0"/>
              <a:t>to complete the new Medical Consent </a:t>
            </a:r>
            <a:r>
              <a:rPr lang="en-US" sz="1800" dirty="0" smtClean="0"/>
              <a:t>training initially and annually, </a:t>
            </a:r>
            <a:r>
              <a:rPr lang="en-US" sz="1800" dirty="0"/>
              <a:t>sign the Acknowledgement and Certificate of Completion of Medical Consent Training form and </a:t>
            </a:r>
            <a:r>
              <a:rPr lang="en-US" sz="1800" dirty="0" smtClean="0"/>
              <a:t>provide </a:t>
            </a:r>
            <a:r>
              <a:rPr lang="en-US" sz="1800" dirty="0"/>
              <a:t>a copy to CPS caseworkers at time of </a:t>
            </a:r>
            <a:r>
              <a:rPr lang="en-US" sz="1800" dirty="0" smtClean="0"/>
              <a:t>placement.</a:t>
            </a:r>
          </a:p>
          <a:p>
            <a:pPr marL="0" lvl="0" indent="0">
              <a:buNone/>
            </a:pPr>
            <a:endParaRPr lang="en-US" sz="1800" dirty="0" smtClean="0"/>
          </a:p>
          <a:p>
            <a:r>
              <a:rPr lang="en-US" sz="1800" dirty="0" smtClean="0"/>
              <a:t>DFPS is providing a classroom training, in addition to the online training, for CPS staff who attend psychotropic medication appointments at residential operations– 3 out of 6 classroom training sessions have been completed.</a:t>
            </a:r>
            <a:r>
              <a:rPr lang="en-US" sz="1800" dirty="0"/>
              <a:t> </a:t>
            </a:r>
            <a:endParaRPr lang="en-US" sz="1800" dirty="0" smtClean="0"/>
          </a:p>
          <a:p>
            <a:endParaRPr lang="en-US" sz="1800" dirty="0"/>
          </a:p>
          <a:p>
            <a:r>
              <a:rPr lang="en-US" sz="1800" dirty="0" smtClean="0"/>
              <a:t>After classroom training has been completed around the state, DFPS will hold monthly calls with CPS medical consenters for about 6 months to allow them to ask questions.</a:t>
            </a:r>
          </a:p>
          <a:p>
            <a:endParaRPr lang="en-US" dirty="0"/>
          </a:p>
          <a:p>
            <a:endParaRPr lang="en-US" dirty="0"/>
          </a:p>
        </p:txBody>
      </p:sp>
      <p:sp>
        <p:nvSpPr>
          <p:cNvPr id="4" name="Slide Number Placeholder 3"/>
          <p:cNvSpPr>
            <a:spLocks noGrp="1"/>
          </p:cNvSpPr>
          <p:nvPr>
            <p:ph type="sldNum" sz="quarter" idx="12"/>
          </p:nvPr>
        </p:nvSpPr>
        <p:spPr/>
        <p:txBody>
          <a:bodyPr/>
          <a:lstStyle/>
          <a:p>
            <a:pPr>
              <a:defRPr/>
            </a:pPr>
            <a:fld id="{00B81546-FFD5-428D-8F15-E76A2BFC2BF2}" type="slidenum">
              <a:rPr lang="en-US" smtClean="0"/>
              <a:pPr>
                <a:defRPr/>
              </a:pPr>
              <a:t>6</a:t>
            </a:fld>
            <a:endParaRPr lang="en-US"/>
          </a:p>
        </p:txBody>
      </p:sp>
      <p:sp>
        <p:nvSpPr>
          <p:cNvPr id="5" name="Title 1"/>
          <p:cNvSpPr>
            <a:spLocks noGrp="1"/>
          </p:cNvSpPr>
          <p:nvPr>
            <p:ph type="title"/>
          </p:nvPr>
        </p:nvSpPr>
        <p:spPr/>
        <p:txBody>
          <a:bodyPr/>
          <a:lstStyle/>
          <a:p>
            <a:r>
              <a:rPr lang="en-US" sz="2400" b="1" dirty="0" smtClean="0"/>
              <a:t>Strengthen Training</a:t>
            </a:r>
            <a:endParaRPr lang="en-US" sz="2400" b="1" dirty="0"/>
          </a:p>
        </p:txBody>
      </p:sp>
    </p:spTree>
    <p:extLst>
      <p:ext uri="{BB962C8B-B14F-4D97-AF65-F5344CB8AC3E}">
        <p14:creationId xmlns:p14="http://schemas.microsoft.com/office/powerpoint/2010/main" val="3325478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t>Strengthen Informed Consent Practices</a:t>
            </a:r>
            <a:endParaRPr lang="en-US" sz="2400" b="1" dirty="0"/>
          </a:p>
        </p:txBody>
      </p:sp>
      <p:sp>
        <p:nvSpPr>
          <p:cNvPr id="3" name="Content Placeholder 2"/>
          <p:cNvSpPr>
            <a:spLocks noGrp="1"/>
          </p:cNvSpPr>
          <p:nvPr>
            <p:ph idx="1"/>
          </p:nvPr>
        </p:nvSpPr>
        <p:spPr>
          <a:xfrm>
            <a:off x="457200" y="1143000"/>
            <a:ext cx="8229600" cy="5245100"/>
          </a:xfrm>
        </p:spPr>
        <p:txBody>
          <a:bodyPr/>
          <a:lstStyle/>
          <a:p>
            <a:r>
              <a:rPr lang="en-US" sz="2000" dirty="0" smtClean="0"/>
              <a:t>Medical consenters are now required to attend psychotropic medication appointments in person and complete the “Psychotropic Medication Consent Form” for each new medication.</a:t>
            </a:r>
          </a:p>
          <a:p>
            <a:endParaRPr lang="en-US" sz="2000" dirty="0"/>
          </a:p>
          <a:p>
            <a:r>
              <a:rPr lang="en-US" sz="2000" dirty="0" smtClean="0"/>
              <a:t>CPS staff who are medical consenters are attending psychotropic medication appointments at RTCs and other facilities.</a:t>
            </a:r>
          </a:p>
          <a:p>
            <a:endParaRPr lang="en-US" sz="2000" dirty="0"/>
          </a:p>
          <a:p>
            <a:r>
              <a:rPr lang="en-US" sz="2000" dirty="0" smtClean="0"/>
              <a:t>The brochure, “Making Decisions About Psychotropic Medications,” is posted on the DFPS website and information about the brochure has been distributed to CPS staff and residential providers.</a:t>
            </a:r>
          </a:p>
          <a:p>
            <a:endParaRPr lang="en-US" sz="2000" dirty="0"/>
          </a:p>
          <a:p>
            <a:r>
              <a:rPr lang="en-US" sz="2000" dirty="0" smtClean="0"/>
              <a:t>A new memo was released to caseworkers on March 3 requiring them to provide the brochure, “Making Decisions About Psychotropic Medications” to each medical consenter for them to use as a guide at psychotropic medication appointments.</a:t>
            </a:r>
          </a:p>
          <a:p>
            <a:pPr lvl="0"/>
            <a:endParaRPr lang="en-US" sz="2000" dirty="0"/>
          </a:p>
        </p:txBody>
      </p:sp>
      <p:sp>
        <p:nvSpPr>
          <p:cNvPr id="4" name="Slide Number Placeholder 3"/>
          <p:cNvSpPr>
            <a:spLocks noGrp="1"/>
          </p:cNvSpPr>
          <p:nvPr>
            <p:ph type="sldNum" sz="quarter" idx="12"/>
          </p:nvPr>
        </p:nvSpPr>
        <p:spPr/>
        <p:txBody>
          <a:bodyPr/>
          <a:lstStyle/>
          <a:p>
            <a:pPr>
              <a:defRPr/>
            </a:pPr>
            <a:fld id="{00B81546-FFD5-428D-8F15-E76A2BFC2BF2}" type="slidenum">
              <a:rPr lang="en-US" smtClean="0"/>
              <a:pPr>
                <a:defRPr/>
              </a:pPr>
              <a:t>7</a:t>
            </a:fld>
            <a:endParaRPr lang="en-US"/>
          </a:p>
        </p:txBody>
      </p:sp>
    </p:spTree>
    <p:extLst>
      <p:ext uri="{BB962C8B-B14F-4D97-AF65-F5344CB8AC3E}">
        <p14:creationId xmlns:p14="http://schemas.microsoft.com/office/powerpoint/2010/main" val="1831447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t>11 New Specialized HST Positions</a:t>
            </a:r>
            <a:endParaRPr lang="en-US" sz="2400" b="1" dirty="0"/>
          </a:p>
        </p:txBody>
      </p:sp>
      <p:sp>
        <p:nvSpPr>
          <p:cNvPr id="3" name="Content Placeholder 2"/>
          <p:cNvSpPr>
            <a:spLocks noGrp="1"/>
          </p:cNvSpPr>
          <p:nvPr>
            <p:ph idx="1"/>
          </p:nvPr>
        </p:nvSpPr>
        <p:spPr>
          <a:xfrm>
            <a:off x="457200" y="1219200"/>
            <a:ext cx="8229600" cy="4906963"/>
          </a:xfrm>
        </p:spPr>
        <p:txBody>
          <a:bodyPr/>
          <a:lstStyle/>
          <a:p>
            <a:r>
              <a:rPr lang="en-US" dirty="0" smtClean="0"/>
              <a:t>Eleven </a:t>
            </a:r>
            <a:r>
              <a:rPr lang="en-US" dirty="0"/>
              <a:t>positions for Human Services technicians (HST) </a:t>
            </a:r>
            <a:r>
              <a:rPr lang="en-US" dirty="0" smtClean="0"/>
              <a:t>were hired.</a:t>
            </a:r>
          </a:p>
          <a:p>
            <a:endParaRPr lang="en-US" dirty="0"/>
          </a:p>
          <a:p>
            <a:r>
              <a:rPr lang="en-US" dirty="0" smtClean="0"/>
              <a:t>HST positions are supporting I See You (ISY) caseworkers with other tasks (transportation, parental visits, etc.) to free up more ISY caseworker time to attend appointments with children.</a:t>
            </a:r>
          </a:p>
          <a:p>
            <a:endParaRPr lang="en-US" dirty="0"/>
          </a:p>
          <a:p>
            <a:r>
              <a:rPr lang="en-US" dirty="0" smtClean="0"/>
              <a:t>Guiding Principles/policy are in place for HST participation in appointments only as a last resort. </a:t>
            </a:r>
          </a:p>
          <a:p>
            <a:endParaRPr lang="en-US" dirty="0" smtClean="0"/>
          </a:p>
          <a:p>
            <a:r>
              <a:rPr lang="en-US" dirty="0" smtClean="0"/>
              <a:t>HSTs are taking the online and classroom trainings.</a:t>
            </a:r>
            <a:endParaRPr lang="en-US" dirty="0"/>
          </a:p>
          <a:p>
            <a:endParaRPr lang="en-US" dirty="0" smtClean="0"/>
          </a:p>
          <a:p>
            <a:endParaRPr lang="en-US" dirty="0"/>
          </a:p>
          <a:p>
            <a:endParaRPr lang="en-US" dirty="0"/>
          </a:p>
        </p:txBody>
      </p:sp>
      <p:sp>
        <p:nvSpPr>
          <p:cNvPr id="4" name="Slide Number Placeholder 3"/>
          <p:cNvSpPr>
            <a:spLocks noGrp="1"/>
          </p:cNvSpPr>
          <p:nvPr>
            <p:ph type="sldNum" sz="quarter" idx="12"/>
          </p:nvPr>
        </p:nvSpPr>
        <p:spPr/>
        <p:txBody>
          <a:bodyPr/>
          <a:lstStyle/>
          <a:p>
            <a:pPr>
              <a:defRPr/>
            </a:pPr>
            <a:fld id="{00B81546-FFD5-428D-8F15-E76A2BFC2BF2}" type="slidenum">
              <a:rPr lang="en-US" smtClean="0"/>
              <a:pPr>
                <a:defRPr/>
              </a:pPr>
              <a:t>8</a:t>
            </a:fld>
            <a:endParaRPr lang="en-US"/>
          </a:p>
        </p:txBody>
      </p:sp>
    </p:spTree>
    <p:extLst>
      <p:ext uri="{BB962C8B-B14F-4D97-AF65-F5344CB8AC3E}">
        <p14:creationId xmlns:p14="http://schemas.microsoft.com/office/powerpoint/2010/main" val="2054888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Non-pharmacological Interventions</a:t>
            </a:r>
            <a:endParaRPr lang="en-US" b="1" dirty="0"/>
          </a:p>
        </p:txBody>
      </p:sp>
      <p:sp>
        <p:nvSpPr>
          <p:cNvPr id="3" name="Content Placeholder 2"/>
          <p:cNvSpPr>
            <a:spLocks noGrp="1"/>
          </p:cNvSpPr>
          <p:nvPr>
            <p:ph idx="1"/>
          </p:nvPr>
        </p:nvSpPr>
        <p:spPr>
          <a:xfrm>
            <a:off x="457200" y="1181100"/>
            <a:ext cx="8229600" cy="4945063"/>
          </a:xfrm>
        </p:spPr>
        <p:txBody>
          <a:bodyPr/>
          <a:lstStyle/>
          <a:p>
            <a:r>
              <a:rPr lang="en-US" sz="2400" dirty="0" smtClean="0"/>
              <a:t>Definition in the DFPS Medical Consent training is:</a:t>
            </a:r>
          </a:p>
          <a:p>
            <a:pPr marL="400050" lvl="1" indent="0">
              <a:buNone/>
            </a:pPr>
            <a:endParaRPr lang="en-US" sz="2100" dirty="0" smtClean="0"/>
          </a:p>
          <a:p>
            <a:pPr marL="400050" lvl="1" indent="0">
              <a:buNone/>
            </a:pPr>
            <a:r>
              <a:rPr lang="en-US" sz="2100" dirty="0" smtClean="0"/>
              <a:t> “Options </a:t>
            </a:r>
            <a:r>
              <a:rPr lang="en-US" sz="2100" dirty="0"/>
              <a:t>that don't include medicines.  They include any psychological and social therapies and behavior strategies provided to the child or youth. Non-medication interventions are specific methods a caregiver can use to help a child or youth manage behavior. In other words, non-pharmacological interventions are methods to manage behavior without the use of medicines. This may include therapy and counseling</a:t>
            </a:r>
            <a:r>
              <a:rPr lang="en-US" sz="2100" dirty="0" smtClean="0"/>
              <a:t>.”</a:t>
            </a:r>
            <a:endParaRPr lang="en-US" sz="2100" dirty="0"/>
          </a:p>
          <a:p>
            <a:pPr marL="0" lvl="0" indent="0">
              <a:buNone/>
            </a:pPr>
            <a:endParaRPr lang="en-US" sz="2400" dirty="0" smtClean="0"/>
          </a:p>
          <a:p>
            <a:r>
              <a:rPr lang="en-US" sz="2400" dirty="0" smtClean="0"/>
              <a:t>Policy/Residential Contract directs medical consenters to consider non-pharmacological interventions before or concurrently with the use of psychotropic medications.</a:t>
            </a:r>
          </a:p>
          <a:p>
            <a:pPr lvl="0"/>
            <a:endParaRPr lang="en-US" sz="2400" dirty="0"/>
          </a:p>
          <a:p>
            <a:endParaRPr lang="en-US" dirty="0"/>
          </a:p>
        </p:txBody>
      </p:sp>
      <p:sp>
        <p:nvSpPr>
          <p:cNvPr id="4" name="Slide Number Placeholder 3"/>
          <p:cNvSpPr>
            <a:spLocks noGrp="1"/>
          </p:cNvSpPr>
          <p:nvPr>
            <p:ph type="sldNum" sz="quarter" idx="12"/>
          </p:nvPr>
        </p:nvSpPr>
        <p:spPr/>
        <p:txBody>
          <a:bodyPr/>
          <a:lstStyle/>
          <a:p>
            <a:pPr>
              <a:defRPr/>
            </a:pPr>
            <a:fld id="{00B81546-FFD5-428D-8F15-E76A2BFC2BF2}" type="slidenum">
              <a:rPr lang="en-US" smtClean="0"/>
              <a:pPr>
                <a:defRPr/>
              </a:pPr>
              <a:t>9</a:t>
            </a:fld>
            <a:endParaRPr lang="en-US"/>
          </a:p>
        </p:txBody>
      </p:sp>
    </p:spTree>
    <p:extLst>
      <p:ext uri="{BB962C8B-B14F-4D97-AF65-F5344CB8AC3E}">
        <p14:creationId xmlns:p14="http://schemas.microsoft.com/office/powerpoint/2010/main" val="1397071672"/>
      </p:ext>
    </p:extLst>
  </p:cSld>
  <p:clrMapOvr>
    <a:masterClrMapping/>
  </p:clrMapOvr>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2089</TotalTime>
  <Words>1431</Words>
  <Application>Microsoft Office PowerPoint</Application>
  <PresentationFormat>On-screen Show (4:3)</PresentationFormat>
  <Paragraphs>163</Paragraphs>
  <Slides>17</Slides>
  <Notes>8</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1_Default Design</vt:lpstr>
      <vt:lpstr>PowerPoint Presentation</vt:lpstr>
      <vt:lpstr>Collaboration to Improve Health Care</vt:lpstr>
      <vt:lpstr>Accomplishments</vt:lpstr>
      <vt:lpstr>Psychotropic Medication for Texas Foster Children</vt:lpstr>
      <vt:lpstr>Implementation of HB 915</vt:lpstr>
      <vt:lpstr>Strengthen Training</vt:lpstr>
      <vt:lpstr>Strengthen Informed Consent Practices</vt:lpstr>
      <vt:lpstr>11 New Specialized HST Positions</vt:lpstr>
      <vt:lpstr>Non-pharmacological Interventions</vt:lpstr>
      <vt:lpstr>Non-Pharmacological Interventions</vt:lpstr>
      <vt:lpstr>Ensure 90 Day Visits with Health Care Provider</vt:lpstr>
      <vt:lpstr>Enhance Judicial Review of Medical Care</vt:lpstr>
      <vt:lpstr>Notification to Parents</vt:lpstr>
      <vt:lpstr>Transition Planning</vt:lpstr>
      <vt:lpstr>Youth Training</vt:lpstr>
      <vt:lpstr>Monitoring for Children Who Are Dually Eligible or in ICPC</vt:lpstr>
      <vt:lpstr>Screenings, Evaluations and Assessments</vt:lpstr>
    </vt:vector>
  </TitlesOfParts>
  <Company>DFPS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the  Texas CASA Chapter??</dc:title>
  <dc:creator>DFPS</dc:creator>
  <cp:lastModifiedBy>Conrad,Sean (DFPS)</cp:lastModifiedBy>
  <cp:revision>263</cp:revision>
  <dcterms:created xsi:type="dcterms:W3CDTF">2009-02-23T23:37:48Z</dcterms:created>
  <dcterms:modified xsi:type="dcterms:W3CDTF">2014-03-10T15:06:22Z</dcterms:modified>
</cp:coreProperties>
</file>